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9" r:id="rId4"/>
    <p:sldId id="260" r:id="rId5"/>
    <p:sldId id="261" r:id="rId6"/>
    <p:sldId id="331" r:id="rId7"/>
    <p:sldId id="263" r:id="rId8"/>
    <p:sldId id="266" r:id="rId9"/>
    <p:sldId id="267" r:id="rId10"/>
    <p:sldId id="328" r:id="rId11"/>
    <p:sldId id="320" r:id="rId12"/>
    <p:sldId id="321" r:id="rId13"/>
    <p:sldId id="322" r:id="rId14"/>
    <p:sldId id="281" r:id="rId15"/>
    <p:sldId id="323" r:id="rId16"/>
    <p:sldId id="302" r:id="rId17"/>
    <p:sldId id="277" r:id="rId18"/>
    <p:sldId id="303" r:id="rId19"/>
    <p:sldId id="308" r:id="rId20"/>
    <p:sldId id="325" r:id="rId21"/>
    <p:sldId id="326" r:id="rId22"/>
    <p:sldId id="333" r:id="rId23"/>
    <p:sldId id="314" r:id="rId24"/>
    <p:sldId id="278" r:id="rId25"/>
    <p:sldId id="279" r:id="rId26"/>
    <p:sldId id="286" r:id="rId27"/>
    <p:sldId id="315" r:id="rId28"/>
    <p:sldId id="280" r:id="rId29"/>
    <p:sldId id="282" r:id="rId30"/>
    <p:sldId id="283" r:id="rId31"/>
    <p:sldId id="316" r:id="rId32"/>
    <p:sldId id="287" r:id="rId33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995"/>
    <p:restoredTop sz="95171"/>
  </p:normalViewPr>
  <p:slideViewPr>
    <p:cSldViewPr snapToGrid="0" snapToObjects="1">
      <p:cViewPr>
        <p:scale>
          <a:sx n="56" d="100"/>
          <a:sy n="56" d="100"/>
        </p:scale>
        <p:origin x="240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A571E3-12BA-494C-837F-0907831588B2}" type="datetimeFigureOut">
              <a:rPr lang="en-NO" smtClean="0"/>
              <a:t>04/04/2022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8A904-DE27-EA40-8CF4-484D4D4F472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61269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teomexchange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resource for Data Management guidelines and good practices for the Life Sciences</a:t>
            </a:r>
            <a:endParaRPr lang="en-NO" sz="1200" dirty="0"/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96988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 those resources, there are 22 that are considered as fundamental importance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the wider life-science community and the long-term preservation of biological data. They are called the Elixir Core Data Resources.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Beside, there’re 12 of them which are listed as recommended deposition database for bimolecular experimental data.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19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99821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 are the Elixir Deposition Databases: including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Biostudies: collect metadata of a study and link to raw data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ArrayExpress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high-throughput functional genomics experiments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is merging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BioStudies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rencently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BioModels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for mathematical models of biological and biomedical systems.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BioSamples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stores and supplies descriptions and metadata about biological samples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EGA: for sensitive data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EMDB: electron microscopy data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ENA: nucleotide sequencing data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EVA: variant data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IntAct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for molecular interaction data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MetaboLights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Metabolomics experiments 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PDBe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3D structures of large biological molecules such as protein, nucleic acids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PRIDE: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 spectrometry proteomics data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O" dirty="0"/>
          </a:p>
          <a:p>
            <a:r>
              <a:rPr lang="en-NO" dirty="0"/>
              <a:t>Note that BioStudies can cross link to other repositories (including repo of EMBL-EBI, or outside of the plateform)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21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7313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22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54028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Next: as we have seen previously, if your data do not fit any domain specific database, you can consider to deposit to national or institutional repositories.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23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27963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sigma2</a:t>
            </a:r>
          </a:p>
          <a:p>
            <a:r>
              <a:rPr lang="en-US" dirty="0"/>
              <a:t>D</a:t>
            </a:r>
            <a:r>
              <a:rPr lang="en-NO" dirty="0"/>
              <a:t>omain agnostic: general domain, archiving large data sets. Operated by UNINETT/Sigma2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24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04487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national and institutional repository and are manually curated by libraries, with limited data size.</a:t>
            </a:r>
          </a:p>
          <a:p>
            <a:r>
              <a:rPr lang="en-NO" dirty="0"/>
              <a:t>For this archive, Lars will talk about it more in details in the next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25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07081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we have NSD archive. This is mainly to store questionnaires data. And from 2022, NSD has merged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Uninett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Unit to form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Sikt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NSD has merged with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Uninett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and Unit to form the Norwegian Agency for Shared Services in Education and Research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new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organisation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established from 1 January 2022.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Unit: Directorate for ICT and joint services in higher education and research</a:t>
            </a:r>
          </a:p>
          <a:p>
            <a:br>
              <a:rPr lang="en-US" dirty="0"/>
            </a:b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26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11172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code/scripts, a recommended way is to put your code on GitHub and archive them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zenodo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each release. It’s a quite good and easy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process.</a:t>
            </a:r>
          </a:p>
          <a:p>
            <a:r>
              <a:rPr lang="en-NO" dirty="0"/>
              <a:t>There’s developping beta version for gitlab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29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30800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What’s about sensitive data. There’s EGA repository: where the metadata is accessible ; so that everyone can search and know the existence of the data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having free access to the data. And if someone request to access to a particular data that he is interested in, his request will be going to be accessed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data access committee and the owner of the data, and once it was approved you can download the data.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Norway we have the federated Norwegian EGA for the data that can not leave the country.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30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87550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should ensure your consent form &amp; REC approval allow controlled access archiving.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31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44969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5771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Archiving data allow the reuse of data, so your data can be served in another project.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32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02640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 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collaborates (international nucleotide sequence database collaboration)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synchronise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data among them.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each data submitted to either of the 3 repositories, there will be the same data generated in the other 2 repositories.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7019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SRA is linked to the GEO platform which contains metadata information about the studies. While at ENA, the data is linked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ArrayExpress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(which recently becomes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BioStudies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from GEO is used to imported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ArrayExpress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12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92310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MassIVE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(for mass spectrometry data), Panorama (for targeted mass spectrometry assays that integrates into a Skyline mass, spec workflow), Peptide Atlas from USA; PRIDE from EMBL-EBI;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iProX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China; JPOST from Japan. </a:t>
            </a:r>
          </a:p>
          <a:p>
            <a:endParaRPr lang="en-NO" dirty="0"/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24608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repositories do not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synchronise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data among them, but there’s a consortium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ProteomeXchange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coordinate standard data submission and dissemination pipelines involving the main proteomics repositories.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ProteomeXchange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can browse data from all of those member repositories and you will get the meta data as well as link to data deposited in each repository.</a:t>
            </a:r>
          </a:p>
          <a:p>
            <a:endParaRPr lang="en-NO" dirty="0"/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18311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example is another type of repository - which is a single repository but functioned by the collaboration among different associations.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EBRAINS: Repository for neuroscience data. It’s an association consisting of different institutions in multiple European countries such as France,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Spain, Italy, Sweden, Germany, Norway and Switzerland. Its aim to provide a shared digital brain research infrastructure for the EU. 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79572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welcome all types of neuroscience data. The submitted data would go through a data curation process; that make your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meet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required criteria before publishing. Then the data can be integrated with The Knowledge Graph Search. Where they integrate the data with tools, i.e. connect a dataset with the software tools that can be used for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data. And that model makes expand the search capability and make your data more reachable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 graph: Integrates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registrered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models, and software into a graph database, and outlines their relationship to each other (e.g. connecting a dataset to a software tools for analysis and visualization)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tools and services -&gt; challenges in brain research and brain-inspired technology development. Understand human brain function and disease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accessibility type (free access, controlled access …), clear, explicit filtering / searching</a:t>
            </a: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17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04547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resources of Elixir are delivered by different Elixir nodes. </a:t>
            </a: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18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42118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8D8D-E720-FC4E-AE3B-8E8BD5805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11A94-BFEB-024F-BE44-271FA61DA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F8637-205C-3D47-80E1-74147FF6F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00BF-5781-6443-9D70-22AAFA520BE2}" type="datetimeFigureOut">
              <a:rPr lang="en-NO" smtClean="0"/>
              <a:t>04/04/2022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6481E-39D5-7B4D-90EE-575145D47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E3DB4-DE67-1C49-A1D9-29D51258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14445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B2ED-4D09-654C-BBD7-89E9B611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4C428-2927-1445-886B-3F03DCA2C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1D00A-1076-A941-B7A0-852F3D9A2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00BF-5781-6443-9D70-22AAFA520BE2}" type="datetimeFigureOut">
              <a:rPr lang="en-NO" smtClean="0"/>
              <a:t>04/04/2022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6337B-ED4D-374C-A278-E388FF5A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E66FB-2D0B-4F40-80C5-3BBE41448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33339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6B7A8E-48F7-1247-A210-FEEB04CF7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9A4876-D9EC-BC42-A890-F648657F9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EB92A-716F-5C48-ACC4-475AB41FB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00BF-5781-6443-9D70-22AAFA520BE2}" type="datetimeFigureOut">
              <a:rPr lang="en-NO" smtClean="0"/>
              <a:t>04/04/2022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6004-7F13-6A43-91DC-4590B113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9A544-D01D-9946-8A0C-FE10CBA08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56959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B951-9040-DB46-A525-068414DA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BABE9-6768-474F-94DC-BB37A361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396EE-AA2E-7241-81E1-9798E6013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00BF-5781-6443-9D70-22AAFA520BE2}" type="datetimeFigureOut">
              <a:rPr lang="en-NO" smtClean="0"/>
              <a:t>04/04/2022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451E6-DB8F-B546-BC7A-C78425B51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B6C39-B119-1A42-9A8B-806903059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70789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C9B6-0603-AD42-9DE4-CCB611BBB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ACED7-3C8D-6E4E-939D-35505EC4D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13841-0207-284A-8093-1BCABD456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00BF-5781-6443-9D70-22AAFA520BE2}" type="datetimeFigureOut">
              <a:rPr lang="en-NO" smtClean="0"/>
              <a:t>04/04/2022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CD34A-57DB-E748-80BC-896F878D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15A0B-769A-A549-B1EE-4E28FD06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99721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1CCC5-9D6D-3649-B3F2-D6C8A7A5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4048F-5A45-1E48-A21B-7EE83548D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728FA-26A9-9642-8F87-C6C0C0F14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1D0AF-B936-1B47-A54D-D539A5995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00BF-5781-6443-9D70-22AAFA520BE2}" type="datetimeFigureOut">
              <a:rPr lang="en-NO" smtClean="0"/>
              <a:t>04/04/2022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C582F-B221-8E49-A316-EAFB90EC9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0759DC-26E7-5349-AF9E-FE37569F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2286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081F-0B6D-5C40-B98F-23121E675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EF8FC-94C3-4F4A-BE56-5094A9B33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47EFE-05A4-8F4E-AB4E-62B5211F2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FAFE5-480C-F04B-BC2B-6013562980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F39FDD-D597-7245-B7A8-D16511C455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71201-C2AE-854F-A93B-B39D9E186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00BF-5781-6443-9D70-22AAFA520BE2}" type="datetimeFigureOut">
              <a:rPr lang="en-NO" smtClean="0"/>
              <a:t>04/04/2022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D5C7D0-B75A-0241-B105-490A3F38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57B7E2-31C8-6F43-859E-4F2DFD56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53856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A12E-6B88-8E43-8B2B-6E881DFC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44A88-1369-6241-A463-C4CABDB73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00BF-5781-6443-9D70-22AAFA520BE2}" type="datetimeFigureOut">
              <a:rPr lang="en-NO" smtClean="0"/>
              <a:t>04/04/2022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4B57E-F109-CF48-9F9E-724DF08C8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360AF-6AA8-054A-89D6-9C883FE3C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4450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64C95A-BBDE-1C45-A53C-3C1CC34C8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00BF-5781-6443-9D70-22AAFA520BE2}" type="datetimeFigureOut">
              <a:rPr lang="en-NO" smtClean="0"/>
              <a:t>04/04/2022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940BE-C413-914B-B615-CAFA0A111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81D95-4188-4D44-BBF5-801FA75A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21867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97BAD-7D73-5E48-A23D-24197846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6BE0C-7234-B649-B46E-6CC4DE426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C0F97-9FAB-D748-A6CA-7B104B4CF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B8FCB-205F-384D-956D-5852E4EB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00BF-5781-6443-9D70-22AAFA520BE2}" type="datetimeFigureOut">
              <a:rPr lang="en-NO" smtClean="0"/>
              <a:t>04/04/2022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BE944-ED34-C44F-84C9-F11BA13F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FF2D1-FE6F-C646-B5E0-EE92470D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48489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97BC-52B6-BA4F-B14F-401F953F6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0DDB73-F78F-A84B-AF60-56C6994116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E684A-2ABF-9B4C-A56A-D4E53A351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3FEA1-2FEC-2141-BB17-044DF4CE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00BF-5781-6443-9D70-22AAFA520BE2}" type="datetimeFigureOut">
              <a:rPr lang="en-NO" smtClean="0"/>
              <a:t>04/04/2022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4801B9-4C52-BE4A-BA6C-B7A64F19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AB6C4-3005-0D42-B5D4-67EDA5A5A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13317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0B36B-2571-A74F-B1D0-64AECF2A6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FDBD3-10A4-E542-A4EF-17E786DD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E284-9E8F-8E4A-AE45-AF5CFDCA1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800BF-5781-6443-9D70-22AAFA520BE2}" type="datetimeFigureOut">
              <a:rPr lang="en-NO" smtClean="0"/>
              <a:t>04/04/2022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03E2E-5118-1F49-8B2F-ADD20D9BE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7C8E2-310E-1149-A773-E3661C43B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6615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hyperlink" Target="https://ebrains.eu/services/data-knowledge/share-data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lixir-europe.org/services/tag/data-resources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hyperlink" Target="https://elixir-europe.org/platforms/data/elixir-deposition-databases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hyperlink" Target="https://elixir-europe.org/platforms/data/elixir-deposition-databases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norstore.no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verse.no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kt.no/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arkivering.nsd.no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s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igshare.com/" TargetMode="External"/><Relationship Id="rId4" Type="http://schemas.openxmlformats.org/officeDocument/2006/relationships/hyperlink" Target="https://b2share.eudat.eu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lab.com/sbeniamine/gitlab2zenodo" TargetMode="External"/><Relationship Id="rId5" Type="http://schemas.openxmlformats.org/officeDocument/2006/relationships/hyperlink" Target="https://guides.github.com/activities/citable-code/" TargetMode="External"/><Relationship Id="rId4" Type="http://schemas.openxmlformats.org/officeDocument/2006/relationships/hyperlink" Target="https://zenodo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rdmkit.elixir-europe.org/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https://ega.elixir.no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https://ega.elixir.no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nds.org.au/__data/assets/image/0011/1416098/FAIR-Data-image-map-graphic-v2-721px.p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fairsharing.org/" TargetMode="External"/><Relationship Id="rId7" Type="http://schemas.openxmlformats.org/officeDocument/2006/relationships/hyperlink" Target="https://academic.oup.com/nar/article/49/D1/D1/605997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re3data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E68A2C-2CB7-194F-BE33-4CBF4247C3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065"/>
            <a:ext cx="12169036" cy="68519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267DEC-70A5-DA4D-A1AF-AB36C76C727A}"/>
              </a:ext>
            </a:extLst>
          </p:cNvPr>
          <p:cNvSpPr txBox="1"/>
          <p:nvPr/>
        </p:nvSpPr>
        <p:spPr>
          <a:xfrm>
            <a:off x="5343525" y="5479079"/>
            <a:ext cx="659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T</a:t>
            </a:r>
            <a:r>
              <a:rPr lang="en-NO" dirty="0">
                <a:latin typeface="Corbel" panose="020B0503020204020204" pitchFamily="34" charset="0"/>
              </a:rPr>
              <a:t>his work is adapted from the work of </a:t>
            </a:r>
            <a:r>
              <a:rPr lang="en-US" dirty="0" err="1">
                <a:latin typeface="Corbel" panose="020B0503020204020204" pitchFamily="34" charset="0"/>
              </a:rPr>
              <a:t>Korbinian</a:t>
            </a:r>
            <a:r>
              <a:rPr lang="en-US" dirty="0">
                <a:latin typeface="Corbel" panose="020B0503020204020204" pitchFamily="34" charset="0"/>
              </a:rPr>
              <a:t> </a:t>
            </a:r>
            <a:r>
              <a:rPr lang="en-US" dirty="0" err="1">
                <a:latin typeface="Corbel" panose="020B0503020204020204" pitchFamily="34" charset="0"/>
              </a:rPr>
              <a:t>Bösl</a:t>
            </a:r>
            <a:r>
              <a:rPr lang="en-US" dirty="0">
                <a:latin typeface="Corbel" panose="020B0503020204020204" pitchFamily="34" charset="0"/>
              </a:rPr>
              <a:t>,</a:t>
            </a:r>
          </a:p>
          <a:p>
            <a:r>
              <a:rPr lang="en-US" dirty="0">
                <a:latin typeface="Corbel" panose="020B0503020204020204" pitchFamily="34" charset="0"/>
              </a:rPr>
              <a:t>and is licensed under https://</a:t>
            </a:r>
            <a:r>
              <a:rPr lang="en-US" dirty="0" err="1">
                <a:latin typeface="Corbel" panose="020B0503020204020204" pitchFamily="34" charset="0"/>
              </a:rPr>
              <a:t>creativecommons.org</a:t>
            </a:r>
            <a:r>
              <a:rPr lang="en-US" dirty="0">
                <a:latin typeface="Corbel" panose="020B0503020204020204" pitchFamily="34" charset="0"/>
              </a:rPr>
              <a:t>/licenses/by/4.0/</a:t>
            </a:r>
            <a:endParaRPr lang="en-NO" dirty="0"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DAD24-100B-6946-AAD7-5783449C40CF}"/>
              </a:ext>
            </a:extLst>
          </p:cNvPr>
          <p:cNvSpPr txBox="1"/>
          <p:nvPr/>
        </p:nvSpPr>
        <p:spPr>
          <a:xfrm>
            <a:off x="11482" y="6574936"/>
            <a:ext cx="704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Illustrative Icons from Font Awesome licensed under Creative Commons Attribution 4.0 International License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DDEAF0-D3DC-D64E-B904-D331F91EBF10}"/>
              </a:ext>
            </a:extLst>
          </p:cNvPr>
          <p:cNvSpPr txBox="1"/>
          <p:nvPr/>
        </p:nvSpPr>
        <p:spPr>
          <a:xfrm>
            <a:off x="6667500" y="4383222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Corbel" panose="020B0503020204020204" pitchFamily="34" charset="0"/>
              </a:rPr>
              <a:t>Thu-Hien TO</a:t>
            </a:r>
          </a:p>
          <a:p>
            <a:r>
              <a:rPr lang="en-NO" dirty="0">
                <a:latin typeface="Corbel" panose="020B0503020204020204" pitchFamily="34" charset="0"/>
              </a:rPr>
              <a:t>ELIXIR NMBU</a:t>
            </a:r>
          </a:p>
        </p:txBody>
      </p:sp>
    </p:spTree>
    <p:extLst>
      <p:ext uri="{BB962C8B-B14F-4D97-AF65-F5344CB8AC3E}">
        <p14:creationId xmlns:p14="http://schemas.microsoft.com/office/powerpoint/2010/main" val="3882948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701A8C-50FC-D342-8ACC-77C54B934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192" y="-28576"/>
            <a:ext cx="12179808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E216B7-3407-4B42-B89B-EA438ADDBA34}"/>
              </a:ext>
            </a:extLst>
          </p:cNvPr>
          <p:cNvSpPr txBox="1"/>
          <p:nvPr/>
        </p:nvSpPr>
        <p:spPr>
          <a:xfrm>
            <a:off x="951451" y="4610099"/>
            <a:ext cx="10289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005472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Some domain specific archives</a:t>
            </a:r>
            <a:endParaRPr lang="en-NO" sz="6000" b="1" dirty="0">
              <a:solidFill>
                <a:srgbClr val="156F9D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189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06E692A-F088-8B42-82E1-C5015A16B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725" y="828676"/>
            <a:ext cx="11569243" cy="6007107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53548D-5CB0-8042-BB92-EA82B3E02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50" y="-224580"/>
            <a:ext cx="11601899" cy="109922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156F9D"/>
                </a:solidFill>
                <a:latin typeface="Corbel" panose="020B0503020204020204" pitchFamily="34" charset="0"/>
              </a:rPr>
              <a:t>S</a:t>
            </a:r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equencing data: </a:t>
            </a:r>
            <a:r>
              <a:rPr lang="en-NO" sz="3600" dirty="0">
                <a:latin typeface="Corbel" panose="020B0503020204020204" pitchFamily="34" charset="0"/>
              </a:rPr>
              <a:t>Multiple Repositories – similar datatypes</a:t>
            </a:r>
            <a:endParaRPr lang="en-NO" sz="3600" dirty="0"/>
          </a:p>
        </p:txBody>
      </p:sp>
    </p:spTree>
    <p:extLst>
      <p:ext uri="{BB962C8B-B14F-4D97-AF65-F5344CB8AC3E}">
        <p14:creationId xmlns:p14="http://schemas.microsoft.com/office/powerpoint/2010/main" val="3152688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602135C-B490-B24E-B328-7130CE23F4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32" y="600076"/>
            <a:ext cx="11536892" cy="611504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8AB298-834C-834C-BE9B-0BBFB161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50" y="-224580"/>
            <a:ext cx="11601899" cy="109922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156F9D"/>
                </a:solidFill>
                <a:latin typeface="Corbel" panose="020B0503020204020204" pitchFamily="34" charset="0"/>
              </a:rPr>
              <a:t>S</a:t>
            </a:r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equencing data: </a:t>
            </a:r>
            <a:r>
              <a:rPr lang="en-NO" sz="3600" dirty="0">
                <a:latin typeface="Corbel" panose="020B0503020204020204" pitchFamily="34" charset="0"/>
              </a:rPr>
              <a:t>Multiple Repositories – similar datatypes</a:t>
            </a:r>
            <a:endParaRPr lang="en-NO" sz="3600" dirty="0"/>
          </a:p>
        </p:txBody>
      </p:sp>
    </p:spTree>
    <p:extLst>
      <p:ext uri="{BB962C8B-B14F-4D97-AF65-F5344CB8AC3E}">
        <p14:creationId xmlns:p14="http://schemas.microsoft.com/office/powerpoint/2010/main" val="607020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B3C10-60BF-4D4E-B256-96DA64FF6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1" y="657226"/>
            <a:ext cx="11536455" cy="608868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87CC54-3EEE-C846-93CB-25B78F956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50" y="-224580"/>
            <a:ext cx="11601899" cy="109922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156F9D"/>
                </a:solidFill>
                <a:latin typeface="Corbel" panose="020B0503020204020204" pitchFamily="34" charset="0"/>
              </a:rPr>
              <a:t>S</a:t>
            </a:r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equencing data: </a:t>
            </a:r>
            <a:r>
              <a:rPr lang="en-NO" sz="3600" dirty="0">
                <a:latin typeface="Corbel" panose="020B0503020204020204" pitchFamily="34" charset="0"/>
              </a:rPr>
              <a:t>Multiple Repositories – similar datatypes</a:t>
            </a:r>
            <a:endParaRPr lang="en-NO" sz="3600" dirty="0"/>
          </a:p>
        </p:txBody>
      </p:sp>
    </p:spTree>
    <p:extLst>
      <p:ext uri="{BB962C8B-B14F-4D97-AF65-F5344CB8AC3E}">
        <p14:creationId xmlns:p14="http://schemas.microsoft.com/office/powerpoint/2010/main" val="128333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Diagram, map&#10;&#10;Description automatically generated">
            <a:extLst>
              <a:ext uri="{FF2B5EF4-FFF2-40B4-BE49-F238E27FC236}">
                <a16:creationId xmlns:a16="http://schemas.microsoft.com/office/drawing/2014/main" id="{52D6A067-F1E3-2042-BD05-85510C587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4039" y="966263"/>
            <a:ext cx="9850508" cy="5734569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266CBE4-F536-EC4B-A8FF-7BBF7AD0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50" y="-224580"/>
            <a:ext cx="11601899" cy="109922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156F9D"/>
                </a:solidFill>
                <a:latin typeface="Corbel" panose="020B0503020204020204" pitchFamily="34" charset="0"/>
              </a:rPr>
              <a:t>Proteomics data</a:t>
            </a:r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: </a:t>
            </a:r>
            <a:r>
              <a:rPr lang="en-NO" sz="3600" dirty="0">
                <a:latin typeface="Corbel" panose="020B0503020204020204" pitchFamily="34" charset="0"/>
              </a:rPr>
              <a:t>Multiple Repositories – similar datatypes</a:t>
            </a:r>
            <a:endParaRPr lang="en-NO" sz="3600" dirty="0"/>
          </a:p>
        </p:txBody>
      </p:sp>
    </p:spTree>
    <p:extLst>
      <p:ext uri="{BB962C8B-B14F-4D97-AF65-F5344CB8AC3E}">
        <p14:creationId xmlns:p14="http://schemas.microsoft.com/office/powerpoint/2010/main" val="2007721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582DDE-20B0-954C-994E-886DF7007D8F}"/>
              </a:ext>
            </a:extLst>
          </p:cNvPr>
          <p:cNvSpPr txBox="1"/>
          <p:nvPr/>
        </p:nvSpPr>
        <p:spPr>
          <a:xfrm>
            <a:off x="1" y="1280596"/>
            <a:ext cx="4022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O" dirty="0"/>
          </a:p>
          <a:p>
            <a:r>
              <a:rPr lang="en-NO" dirty="0"/>
              <a:t> </a:t>
            </a:r>
          </a:p>
        </p:txBody>
      </p:sp>
      <p:pic>
        <p:nvPicPr>
          <p:cNvPr id="6" name="Picture 5" descr="Diagram, map&#10;&#10;Description automatically generated">
            <a:extLst>
              <a:ext uri="{FF2B5EF4-FFF2-40B4-BE49-F238E27FC236}">
                <a16:creationId xmlns:a16="http://schemas.microsoft.com/office/drawing/2014/main" id="{0CAC3E4A-D53E-6C4A-9E51-FAC6B2ADA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02" y="977910"/>
            <a:ext cx="9777092" cy="58800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A65C88-13FB-F24F-94BE-C9EE06E4E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50" y="-224580"/>
            <a:ext cx="11601899" cy="109922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156F9D"/>
                </a:solidFill>
                <a:latin typeface="Corbel" panose="020B0503020204020204" pitchFamily="34" charset="0"/>
              </a:rPr>
              <a:t>Proteomics data</a:t>
            </a:r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: </a:t>
            </a:r>
            <a:r>
              <a:rPr lang="en-NO" sz="3600" dirty="0">
                <a:latin typeface="Corbel" panose="020B0503020204020204" pitchFamily="34" charset="0"/>
              </a:rPr>
              <a:t>Multiple Repositories – similar datatypes</a:t>
            </a:r>
            <a:endParaRPr lang="en-NO" sz="3600" dirty="0"/>
          </a:p>
        </p:txBody>
      </p:sp>
    </p:spTree>
    <p:extLst>
      <p:ext uri="{BB962C8B-B14F-4D97-AF65-F5344CB8AC3E}">
        <p14:creationId xmlns:p14="http://schemas.microsoft.com/office/powerpoint/2010/main" val="3630342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D086B1-5B79-414D-84CF-98EA88C70F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97826" y="2119272"/>
            <a:ext cx="7854307" cy="39382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876C371-C96A-E346-84A7-5CDDC0D49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43" y="222599"/>
            <a:ext cx="9908314" cy="577850"/>
          </a:xfrm>
        </p:spPr>
        <p:txBody>
          <a:bodyPr>
            <a:normAutofit fontScale="90000"/>
          </a:bodyPr>
          <a:lstStyle/>
          <a:p>
            <a:r>
              <a:rPr lang="en-NO" sz="4000" b="1" dirty="0">
                <a:solidFill>
                  <a:srgbClr val="156F9D"/>
                </a:solidFill>
                <a:latin typeface="Corbel" panose="020B0503020204020204" pitchFamily="34" charset="0"/>
              </a:rPr>
              <a:t>Neuroscience data: </a:t>
            </a:r>
            <a:r>
              <a:rPr lang="en-NO" sz="3600" dirty="0">
                <a:latin typeface="Corbel" panose="020B0503020204020204" pitchFamily="34" charset="0"/>
              </a:rPr>
              <a:t>Multiple organisations association</a:t>
            </a: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7B12E4CC-3764-9440-A4DB-73A3E6392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123" y="1211485"/>
            <a:ext cx="2441050" cy="890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FC740-317D-3A43-AC32-47D4A08E9264}"/>
              </a:ext>
            </a:extLst>
          </p:cNvPr>
          <p:cNvSpPr txBox="1"/>
          <p:nvPr/>
        </p:nvSpPr>
        <p:spPr>
          <a:xfrm>
            <a:off x="2138432" y="6284567"/>
            <a:ext cx="791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latin typeface="Corbel" panose="020B0503020204020204" pitchFamily="34" charset="0"/>
              </a:rPr>
              <a:t>A shared digital brain research infrastructure for the EU</a:t>
            </a:r>
          </a:p>
        </p:txBody>
      </p:sp>
    </p:spTree>
    <p:extLst>
      <p:ext uri="{BB962C8B-B14F-4D97-AF65-F5344CB8AC3E}">
        <p14:creationId xmlns:p14="http://schemas.microsoft.com/office/powerpoint/2010/main" val="517234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2E998D4-0055-5141-B914-CFB70AE6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8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C84DB9-CB33-0147-BB3E-FF6132A06A8D}"/>
              </a:ext>
            </a:extLst>
          </p:cNvPr>
          <p:cNvSpPr txBox="1"/>
          <p:nvPr/>
        </p:nvSpPr>
        <p:spPr>
          <a:xfrm>
            <a:off x="3386142" y="5706768"/>
            <a:ext cx="431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hlinkClick r:id="rId4"/>
              </a:rPr>
              <a:t>https://ebrains.eu/services/data-knowledge/share-data/</a:t>
            </a:r>
            <a:endParaRPr lang="en-NO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AF0C3-BAB3-174E-9A10-FF8BFA41B310}"/>
              </a:ext>
            </a:extLst>
          </p:cNvPr>
          <p:cNvSpPr txBox="1"/>
          <p:nvPr/>
        </p:nvSpPr>
        <p:spPr>
          <a:xfrm>
            <a:off x="0" y="6534340"/>
            <a:ext cx="977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hlinkClick r:id="rId5"/>
              </a:rPr>
              <a:t>CC-BY 4.0</a:t>
            </a:r>
            <a:endParaRPr lang="en-NO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928CC-F67D-A942-A5B2-6A0D7C4C08ED}"/>
              </a:ext>
            </a:extLst>
          </p:cNvPr>
          <p:cNvSpPr txBox="1"/>
          <p:nvPr/>
        </p:nvSpPr>
        <p:spPr>
          <a:xfrm>
            <a:off x="4538864" y="6269427"/>
            <a:ext cx="2342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r>
              <a:rPr lang="en-NO" sz="1400" dirty="0"/>
              <a:t>uration-support@ebrains.eu</a:t>
            </a:r>
          </a:p>
        </p:txBody>
      </p:sp>
    </p:spTree>
    <p:extLst>
      <p:ext uri="{BB962C8B-B14F-4D97-AF65-F5344CB8AC3E}">
        <p14:creationId xmlns:p14="http://schemas.microsoft.com/office/powerpoint/2010/main" val="1515292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around a fire&#10;&#10;Description automatically generated with low confidence">
            <a:extLst>
              <a:ext uri="{FF2B5EF4-FFF2-40B4-BE49-F238E27FC236}">
                <a16:creationId xmlns:a16="http://schemas.microsoft.com/office/drawing/2014/main" id="{3B2C6251-1829-504C-8726-239CFBAE7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9" y="1583089"/>
            <a:ext cx="10250256" cy="5096007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52B1875-B960-C140-9A12-05396FF1C1F4}"/>
              </a:ext>
            </a:extLst>
          </p:cNvPr>
          <p:cNvSpPr/>
          <p:nvPr/>
        </p:nvSpPr>
        <p:spPr>
          <a:xfrm>
            <a:off x="4829174" y="1857242"/>
            <a:ext cx="2219325" cy="1571757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80000"/>
              <a:alpha val="50000"/>
              <a:hueOff val="-481415"/>
              <a:satOff val="10166"/>
              <a:lumOff val="27081"/>
              <a:alphaOff val="0"/>
            </a:schemeClr>
          </a:fillRef>
          <a:effectRef idx="0">
            <a:schemeClr val="accent2">
              <a:shade val="80000"/>
              <a:alpha val="50000"/>
              <a:hueOff val="-481415"/>
              <a:satOff val="10166"/>
              <a:lumOff val="27081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06155" tIns="839893" rIns="994325" bIns="623147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CFDDF-2852-FD46-A7BA-BAFE981E6588}"/>
              </a:ext>
            </a:extLst>
          </p:cNvPr>
          <p:cNvSpPr txBox="1"/>
          <p:nvPr/>
        </p:nvSpPr>
        <p:spPr>
          <a:xfrm>
            <a:off x="164201" y="335171"/>
            <a:ext cx="11549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b="1" dirty="0">
                <a:solidFill>
                  <a:srgbClr val="156F9D"/>
                </a:solidFill>
                <a:latin typeface="Corbel" panose="020B0503020204020204" pitchFamily="34" charset="0"/>
              </a:rPr>
              <a:t>Elixir Data resource services:</a:t>
            </a:r>
            <a:r>
              <a:rPr lang="en-US" sz="2800" b="1" dirty="0">
                <a:solidFill>
                  <a:srgbClr val="156F9D"/>
                </a:solidFill>
                <a:latin typeface="Corbel" panose="020B0503020204020204" pitchFamily="34" charset="0"/>
              </a:rPr>
              <a:t> </a:t>
            </a:r>
            <a:r>
              <a:rPr lang="en-US" sz="2800" dirty="0">
                <a:latin typeface="Corbel" panose="020B0503020204020204" pitchFamily="34" charset="0"/>
              </a:rPr>
              <a:t>delivered by different Elixir nodes</a:t>
            </a:r>
            <a:endParaRPr lang="en-US" sz="2800" u="sng" dirty="0">
              <a:latin typeface="Corbel" panose="020B0503020204020204" pitchFamily="34" charset="0"/>
            </a:endParaRPr>
          </a:p>
          <a:p>
            <a:endParaRPr lang="en-NO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106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5246EA8-85F3-974A-AB2F-8F42927564C8}"/>
              </a:ext>
            </a:extLst>
          </p:cNvPr>
          <p:cNvGrpSpPr/>
          <p:nvPr/>
        </p:nvGrpSpPr>
        <p:grpSpPr>
          <a:xfrm>
            <a:off x="350937" y="2613936"/>
            <a:ext cx="7043737" cy="3813176"/>
            <a:chOff x="2348574" y="2905486"/>
            <a:chExt cx="5852052" cy="52832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D79F0E5-63D0-E047-8992-D1AF89CE5B1E}"/>
                </a:ext>
              </a:extLst>
            </p:cNvPr>
            <p:cNvSpPr/>
            <p:nvPr/>
          </p:nvSpPr>
          <p:spPr>
            <a:xfrm>
              <a:off x="2348574" y="2905486"/>
              <a:ext cx="5852052" cy="5283200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80000"/>
                <a:alpha val="50000"/>
                <a:hueOff val="-481415"/>
                <a:satOff val="10166"/>
                <a:lumOff val="27081"/>
                <a:alphaOff val="0"/>
              </a:schemeClr>
            </a:fillRef>
            <a:effectRef idx="0">
              <a:schemeClr val="accent2">
                <a:shade val="80000"/>
                <a:alpha val="50000"/>
                <a:hueOff val="-481415"/>
                <a:satOff val="10166"/>
                <a:lumOff val="27081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6155" tIns="839893" rIns="994325" bIns="623147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F761BDA-70BC-9542-A5F5-18BF0C1562F8}"/>
                </a:ext>
              </a:extLst>
            </p:cNvPr>
            <p:cNvSpPr/>
            <p:nvPr/>
          </p:nvSpPr>
          <p:spPr>
            <a:xfrm>
              <a:off x="2816355" y="4177343"/>
              <a:ext cx="2727786" cy="3251200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80000"/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80000"/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33494" tIns="568960" rIns="433493" bIns="121920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A8DB022-D667-2642-9945-ADAF30613EED}"/>
                </a:ext>
              </a:extLst>
            </p:cNvPr>
            <p:cNvSpPr/>
            <p:nvPr/>
          </p:nvSpPr>
          <p:spPr>
            <a:xfrm>
              <a:off x="4722522" y="4378983"/>
              <a:ext cx="2578800" cy="3251200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80000"/>
                <a:alpha val="50000"/>
                <a:hueOff val="-240708"/>
                <a:satOff val="5083"/>
                <a:lumOff val="13541"/>
                <a:alphaOff val="0"/>
              </a:schemeClr>
            </a:fillRef>
            <a:effectRef idx="0">
              <a:schemeClr val="accent2">
                <a:shade val="80000"/>
                <a:alpha val="50000"/>
                <a:hueOff val="-240708"/>
                <a:satOff val="5083"/>
                <a:lumOff val="13541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994325" tIns="839893" rIns="306155" bIns="623147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6FEBE1C-B9C1-624B-80D4-F5E7832C4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152" y="4335037"/>
            <a:ext cx="1452742" cy="11311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EDF0C1-D203-0B44-9205-DA83006AC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611" y="4199175"/>
            <a:ext cx="1492847" cy="11909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6E45A0-B764-F240-B966-BBC7898C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64"/>
            <a:ext cx="10515600" cy="1325563"/>
          </a:xfrm>
        </p:spPr>
        <p:txBody>
          <a:bodyPr/>
          <a:lstStyle/>
          <a:p>
            <a:pPr algn="ctr"/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Elixir Data resource services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54F01-3AFE-D846-92D1-080EBBF80495}"/>
              </a:ext>
            </a:extLst>
          </p:cNvPr>
          <p:cNvSpPr txBox="1"/>
          <p:nvPr/>
        </p:nvSpPr>
        <p:spPr>
          <a:xfrm>
            <a:off x="2714840" y="3001337"/>
            <a:ext cx="3126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hlinkClick r:id="rId5"/>
              </a:rPr>
              <a:t>Elixir data resource services</a:t>
            </a:r>
            <a:endParaRPr lang="en-NO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391936-336A-F74E-8C8E-109F10F7946B}"/>
              </a:ext>
            </a:extLst>
          </p:cNvPr>
          <p:cNvSpPr txBox="1"/>
          <p:nvPr/>
        </p:nvSpPr>
        <p:spPr>
          <a:xfrm>
            <a:off x="350937" y="1296215"/>
            <a:ext cx="61007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sz="2000" dirty="0">
                <a:latin typeface="Corbel" panose="020B0503020204020204" pitchFamily="34" charset="0"/>
              </a:rPr>
              <a:t>22 resources of fundamental importance to the wider life-science community and the long-term preservation of biological data</a:t>
            </a:r>
          </a:p>
        </p:txBody>
      </p:sp>
      <p:sp>
        <p:nvSpPr>
          <p:cNvPr id="24" name="Curved Right Arrow 23">
            <a:extLst>
              <a:ext uri="{FF2B5EF4-FFF2-40B4-BE49-F238E27FC236}">
                <a16:creationId xmlns:a16="http://schemas.microsoft.com/office/drawing/2014/main" id="{776E197C-64E9-7A45-B7F4-E9437857E874}"/>
              </a:ext>
            </a:extLst>
          </p:cNvPr>
          <p:cNvSpPr/>
          <p:nvPr/>
        </p:nvSpPr>
        <p:spPr>
          <a:xfrm rot="20867341">
            <a:off x="1209955" y="2234251"/>
            <a:ext cx="547417" cy="228242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7C362F-552D-B54D-BE80-3FB6CB4670BA}"/>
              </a:ext>
            </a:extLst>
          </p:cNvPr>
          <p:cNvSpPr txBox="1"/>
          <p:nvPr/>
        </p:nvSpPr>
        <p:spPr>
          <a:xfrm>
            <a:off x="7314489" y="3370669"/>
            <a:ext cx="4493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12 deposition database for experimental </a:t>
            </a:r>
          </a:p>
          <a:p>
            <a:r>
              <a:rPr lang="en-US" sz="2000" dirty="0">
                <a:latin typeface="Corbel" panose="020B0503020204020204" pitchFamily="34" charset="0"/>
              </a:rPr>
              <a:t>biomolecular data</a:t>
            </a:r>
            <a:endParaRPr lang="en-NO" sz="2000" dirty="0">
              <a:latin typeface="Corbel" panose="020B0503020204020204" pitchFamily="34" charset="0"/>
            </a:endParaRPr>
          </a:p>
        </p:txBody>
      </p:sp>
      <p:sp>
        <p:nvSpPr>
          <p:cNvPr id="26" name="Curved Left Arrow 25">
            <a:extLst>
              <a:ext uri="{FF2B5EF4-FFF2-40B4-BE49-F238E27FC236}">
                <a16:creationId xmlns:a16="http://schemas.microsoft.com/office/drawing/2014/main" id="{00FF9B6C-A6FD-DE48-858A-2627FC6C4CA9}"/>
              </a:ext>
            </a:extLst>
          </p:cNvPr>
          <p:cNvSpPr/>
          <p:nvPr/>
        </p:nvSpPr>
        <p:spPr>
          <a:xfrm rot="3911282">
            <a:off x="6759048" y="3456088"/>
            <a:ext cx="475116" cy="249986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C2CC7-9467-AF42-B9D4-B3BABC92C424}"/>
              </a:ext>
            </a:extLst>
          </p:cNvPr>
          <p:cNvSpPr txBox="1"/>
          <p:nvPr/>
        </p:nvSpPr>
        <p:spPr>
          <a:xfrm>
            <a:off x="5562236" y="6166998"/>
            <a:ext cx="6629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https://elixir-</a:t>
            </a:r>
            <a:r>
              <a:rPr lang="en-US" dirty="0" err="1"/>
              <a:t>europe.org</a:t>
            </a:r>
            <a:r>
              <a:rPr lang="en-US" dirty="0"/>
              <a:t>/platforms/data/core-data-resources </a:t>
            </a:r>
          </a:p>
          <a:p>
            <a:r>
              <a:rPr lang="en-US" dirty="0"/>
              <a:t>https://elixir-</a:t>
            </a:r>
            <a:r>
              <a:rPr lang="en-US" dirty="0" err="1"/>
              <a:t>europe.org</a:t>
            </a:r>
            <a:r>
              <a:rPr lang="en-US" dirty="0"/>
              <a:t>/platforms/data/elixir-deposition-databases 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96967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EB68497-71FD-6042-AC9F-9EEF71FE1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"/>
            <a:ext cx="12193964" cy="685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08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E45A0-B764-F240-B966-BBC7898C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64"/>
            <a:ext cx="10515600" cy="1325563"/>
          </a:xfrm>
        </p:spPr>
        <p:txBody>
          <a:bodyPr/>
          <a:lstStyle/>
          <a:p>
            <a:pPr algn="ctr"/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Elixir Deposition Databases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51A98F-B72A-AB43-8BDC-BB1B8EDE12AA}"/>
              </a:ext>
            </a:extLst>
          </p:cNvPr>
          <p:cNvSpPr txBox="1"/>
          <p:nvPr/>
        </p:nvSpPr>
        <p:spPr>
          <a:xfrm>
            <a:off x="3954779" y="1360826"/>
            <a:ext cx="77081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</a:rPr>
              <a:t>Recognized &amp; recommended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</a:rPr>
              <a:t>Free of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</a:rPr>
              <a:t>Quick upload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</a:rPr>
              <a:t>Not operated by single university/government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</a:rPr>
              <a:t>Guided submission process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</a:rPr>
              <a:t>Generous embargo regulation (2yrs)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</a:rPr>
              <a:t>API access (upload from </a:t>
            </a:r>
            <a:r>
              <a:rPr lang="en-US" sz="3200" dirty="0" err="1">
                <a:latin typeface="Corbel" panose="020B0503020204020204" pitchFamily="34" charset="0"/>
              </a:rPr>
              <a:t>NeLS</a:t>
            </a:r>
            <a:r>
              <a:rPr lang="en-US" sz="3200" dirty="0">
                <a:latin typeface="Corbel" panose="020B0503020204020204" pitchFamily="34" charset="0"/>
              </a:rPr>
              <a:t> planned) </a:t>
            </a:r>
            <a:endParaRPr lang="en-NO" sz="3200" dirty="0">
              <a:latin typeface="Corbel" panose="020B0503020204020204" pitchFamily="34" charset="0"/>
            </a:endParaRPr>
          </a:p>
          <a:p>
            <a:endParaRPr lang="en-NO" sz="3200" dirty="0">
              <a:latin typeface="Corbel" panose="020B0503020204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C65EED-936B-D947-B8CA-E3A6F95DC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1" y="1751856"/>
            <a:ext cx="3005509" cy="23400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FE5BCA-C406-764A-92D3-A50CEDF068EA}"/>
              </a:ext>
            </a:extLst>
          </p:cNvPr>
          <p:cNvSpPr txBox="1"/>
          <p:nvPr/>
        </p:nvSpPr>
        <p:spPr>
          <a:xfrm>
            <a:off x="5562236" y="6172860"/>
            <a:ext cx="6629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https://elixir-</a:t>
            </a:r>
            <a:r>
              <a:rPr lang="en-US" dirty="0" err="1"/>
              <a:t>europe.org</a:t>
            </a:r>
            <a:r>
              <a:rPr lang="en-US" dirty="0"/>
              <a:t>/platforms/data/core-data-resources </a:t>
            </a:r>
          </a:p>
          <a:p>
            <a:r>
              <a:rPr lang="en-US" dirty="0"/>
              <a:t>https://elixir-</a:t>
            </a:r>
            <a:r>
              <a:rPr lang="en-US" dirty="0" err="1"/>
              <a:t>europe.org</a:t>
            </a:r>
            <a:r>
              <a:rPr lang="en-US" dirty="0"/>
              <a:t>/platforms/data/elixir-deposition-databases 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052058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E21CED68-CE36-ED4D-BDD7-04913BFA6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1291" y="2908376"/>
            <a:ext cx="2489572" cy="646331"/>
          </a:xfr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2F66234C-AC61-5148-8510-4123CB404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56" y="2848423"/>
            <a:ext cx="2045425" cy="5513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6DBBC08-EF44-874E-AE6B-4B4C2AE80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728" y="2853698"/>
            <a:ext cx="2394439" cy="546100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30D2296-9000-614E-B53F-363C1DD14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450" y="1251361"/>
            <a:ext cx="6265240" cy="1192059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DF969D4-60FB-2C4A-BAAF-F595EA86A8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87" y="4110733"/>
            <a:ext cx="2724769" cy="865006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D6047A7-30DC-964C-AB22-DF42BB42A1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8510" y="4200336"/>
            <a:ext cx="1943100" cy="685800"/>
          </a:xfrm>
          <a:prstGeom prst="rect">
            <a:avLst/>
          </a:prstGeom>
        </p:spPr>
      </p:pic>
      <p:pic>
        <p:nvPicPr>
          <p:cNvPr id="23" name="Picture 22" descr="Text, logo, company name&#10;&#10;Description automatically generated">
            <a:extLst>
              <a:ext uri="{FF2B5EF4-FFF2-40B4-BE49-F238E27FC236}">
                <a16:creationId xmlns:a16="http://schemas.microsoft.com/office/drawing/2014/main" id="{027F3D29-24C2-E04B-A6F4-41C9409744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6538" y="4017345"/>
            <a:ext cx="2547340" cy="8830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C898CC-EA52-C14C-A71A-B6BD2062F2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8807" y="4301936"/>
            <a:ext cx="4051300" cy="4826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2F1EBD6-2B40-6846-851C-CC7C299532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222" y="5887126"/>
            <a:ext cx="2146300" cy="546100"/>
          </a:xfrm>
          <a:prstGeom prst="rect">
            <a:avLst/>
          </a:pr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286ADD1E-25A3-B544-995B-F0FB2F039D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4268" y="5817276"/>
            <a:ext cx="2020330" cy="685800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8E6E2C30-E69C-5B4D-BDC4-58A30165F6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0980" y="5699343"/>
            <a:ext cx="1878713" cy="729383"/>
          </a:xfrm>
          <a:prstGeom prst="rect">
            <a:avLst/>
          </a:prstGeom>
        </p:spPr>
      </p:pic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48597F94-7C6A-D542-BCB1-E09B0FEBC1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4589" y="5538660"/>
            <a:ext cx="4119736" cy="8900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0F0965-5F73-724B-9B7D-47E4E2BDEE87}"/>
              </a:ext>
            </a:extLst>
          </p:cNvPr>
          <p:cNvSpPr txBox="1"/>
          <p:nvPr/>
        </p:nvSpPr>
        <p:spPr>
          <a:xfrm>
            <a:off x="3600450" y="328613"/>
            <a:ext cx="5650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3600" b="1" dirty="0">
                <a:latin typeface="Corbel" panose="020B0503020204020204" pitchFamily="34" charset="0"/>
                <a:hlinkClick r:id="rId15"/>
              </a:rPr>
              <a:t>Elixir Deposition Databases</a:t>
            </a:r>
            <a:endParaRPr lang="en-NO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772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E21CED68-CE36-ED4D-BDD7-04913BFA6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5437" y="3023683"/>
            <a:ext cx="2045426" cy="531024"/>
          </a:xfr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2F66234C-AC61-5148-8510-4123CB404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56" y="2848423"/>
            <a:ext cx="2045425" cy="5513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6DBBC08-EF44-874E-AE6B-4B4C2AE80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728" y="2853698"/>
            <a:ext cx="2394439" cy="546100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30D2296-9000-614E-B53F-363C1DD14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450" y="1251361"/>
            <a:ext cx="6265240" cy="1192059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DF969D4-60FB-2C4A-BAAF-F595EA86A8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87" y="4110733"/>
            <a:ext cx="2724769" cy="865006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D6047A7-30DC-964C-AB22-DF42BB42A1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8510" y="4200336"/>
            <a:ext cx="1943100" cy="685800"/>
          </a:xfrm>
          <a:prstGeom prst="rect">
            <a:avLst/>
          </a:prstGeom>
        </p:spPr>
      </p:pic>
      <p:pic>
        <p:nvPicPr>
          <p:cNvPr id="23" name="Picture 22" descr="Text, logo, company name&#10;&#10;Description automatically generated">
            <a:extLst>
              <a:ext uri="{FF2B5EF4-FFF2-40B4-BE49-F238E27FC236}">
                <a16:creationId xmlns:a16="http://schemas.microsoft.com/office/drawing/2014/main" id="{027F3D29-24C2-E04B-A6F4-41C9409744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6538" y="4017345"/>
            <a:ext cx="2547340" cy="8830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C898CC-EA52-C14C-A71A-B6BD2062F2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8807" y="4301936"/>
            <a:ext cx="4051300" cy="4826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2F1EBD6-2B40-6846-851C-CC7C299532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222" y="5887126"/>
            <a:ext cx="2146300" cy="546100"/>
          </a:xfrm>
          <a:prstGeom prst="rect">
            <a:avLst/>
          </a:pr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286ADD1E-25A3-B544-995B-F0FB2F039D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4268" y="5817276"/>
            <a:ext cx="2020330" cy="685800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8E6E2C30-E69C-5B4D-BDC4-58A30165F6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0980" y="5699343"/>
            <a:ext cx="1878713" cy="729383"/>
          </a:xfrm>
          <a:prstGeom prst="rect">
            <a:avLst/>
          </a:prstGeom>
        </p:spPr>
      </p:pic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48597F94-7C6A-D542-BCB1-E09B0FEBC1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4589" y="5538660"/>
            <a:ext cx="4119736" cy="8900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0F0965-5F73-724B-9B7D-47E4E2BDEE87}"/>
              </a:ext>
            </a:extLst>
          </p:cNvPr>
          <p:cNvSpPr txBox="1"/>
          <p:nvPr/>
        </p:nvSpPr>
        <p:spPr>
          <a:xfrm>
            <a:off x="3600450" y="328613"/>
            <a:ext cx="5650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3600" b="1" dirty="0">
                <a:latin typeface="Corbel" panose="020B0503020204020204" pitchFamily="34" charset="0"/>
                <a:hlinkClick r:id="rId15"/>
              </a:rPr>
              <a:t>Elixir Deposition Databases</a:t>
            </a:r>
            <a:endParaRPr lang="en-NO" sz="3600" b="1" dirty="0">
              <a:latin typeface="Corbel" panose="020B0503020204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79D8E9-9BFB-A549-8DD9-B85454212DDD}"/>
              </a:ext>
            </a:extLst>
          </p:cNvPr>
          <p:cNvGrpSpPr/>
          <p:nvPr/>
        </p:nvGrpSpPr>
        <p:grpSpPr>
          <a:xfrm>
            <a:off x="2758151" y="1773864"/>
            <a:ext cx="7107540" cy="3108543"/>
            <a:chOff x="3120076" y="3040437"/>
            <a:chExt cx="5349539" cy="2351773"/>
          </a:xfrm>
          <a:solidFill>
            <a:schemeClr val="bg1"/>
          </a:solidFill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2B7898-EC88-5842-A390-D950DC5AC97E}"/>
                </a:ext>
              </a:extLst>
            </p:cNvPr>
            <p:cNvSpPr txBox="1"/>
            <p:nvPr/>
          </p:nvSpPr>
          <p:spPr>
            <a:xfrm>
              <a:off x="3120076" y="3040437"/>
              <a:ext cx="5349539" cy="2351773"/>
            </a:xfrm>
            <a:prstGeom prst="rect">
              <a:avLst/>
            </a:prstGeom>
            <a:solidFill>
              <a:schemeClr val="bg1">
                <a:alpha val="96799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NO" sz="2800" dirty="0">
                <a:latin typeface="Corbel" panose="020B0503020204020204" pitchFamily="34" charset="0"/>
              </a:endParaRPr>
            </a:p>
            <a:p>
              <a:endParaRPr lang="en-NO" sz="2800" dirty="0">
                <a:latin typeface="Corbel" panose="020B0503020204020204" pitchFamily="34" charset="0"/>
              </a:endParaRPr>
            </a:p>
            <a:p>
              <a:endParaRPr lang="en-NO" sz="2800" dirty="0">
                <a:latin typeface="Corbel" panose="020B0503020204020204" pitchFamily="34" charset="0"/>
              </a:endParaRPr>
            </a:p>
            <a:p>
              <a:r>
                <a:rPr lang="en-NO" sz="2800" b="1" dirty="0">
                  <a:solidFill>
                    <a:srgbClr val="002060"/>
                  </a:solidFill>
                  <a:latin typeface="Corbel" panose="020B0503020204020204" pitchFamily="34" charset="0"/>
                </a:rPr>
                <a:t>Data submission wizard </a:t>
              </a:r>
              <a:r>
                <a:rPr lang="en-NO" sz="2800" dirty="0">
                  <a:solidFill>
                    <a:srgbClr val="002060"/>
                  </a:solidFill>
                  <a:latin typeface="Corbel" panose="020B0503020204020204" pitchFamily="34" charset="0"/>
                </a:rPr>
                <a:t>which helps to find the right archive for </a:t>
              </a:r>
              <a:r>
                <a:rPr lang="en-US" sz="2800" dirty="0">
                  <a:solidFill>
                    <a:srgbClr val="002060"/>
                  </a:solidFill>
                  <a:latin typeface="Corbel" panose="020B0503020204020204" pitchFamily="34" charset="0"/>
                </a:rPr>
                <a:t>y</a:t>
              </a:r>
              <a:r>
                <a:rPr lang="en-NO" sz="2800" dirty="0">
                  <a:solidFill>
                    <a:srgbClr val="002060"/>
                  </a:solidFill>
                  <a:latin typeface="Corbel" panose="020B0503020204020204" pitchFamily="34" charset="0"/>
                </a:rPr>
                <a:t>our data through a series of questions</a:t>
              </a:r>
            </a:p>
            <a:p>
              <a:r>
                <a:rPr lang="en-NO" sz="2800" b="1" dirty="0">
                  <a:solidFill>
                    <a:srgbClr val="002060"/>
                  </a:solidFill>
                  <a:latin typeface="Corbel" panose="020B0503020204020204" pitchFamily="34" charset="0"/>
                </a:rPr>
                <a:t>https://www.ebi.ac.uk/submission/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B8D0534-FAEB-9248-803F-9E0C583A7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56424" y="3202293"/>
              <a:ext cx="2701530" cy="847297"/>
            </a:xfrm>
            <a:prstGeom prst="rect">
              <a:avLst/>
            </a:prstGeom>
            <a:grp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3158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12DD9-A31B-DE47-8F48-66002FE9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8C325-DFE4-8E42-B5CA-36F35C542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043D396-4C84-0042-9984-2ADB8448D8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92" y="0"/>
            <a:ext cx="1217980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E4738A-5125-3D4F-8687-0CF5C40B2D8A}"/>
              </a:ext>
            </a:extLst>
          </p:cNvPr>
          <p:cNvSpPr txBox="1"/>
          <p:nvPr/>
        </p:nvSpPr>
        <p:spPr>
          <a:xfrm>
            <a:off x="2500312" y="4552949"/>
            <a:ext cx="7191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005472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National repositories</a:t>
            </a:r>
            <a:endParaRPr lang="en-NO" sz="6000" b="1" dirty="0">
              <a:solidFill>
                <a:srgbClr val="156F9D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438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F7DB9-CEAD-3747-9A46-0DA42612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6"/>
            <a:ext cx="10515600" cy="863600"/>
          </a:xfrm>
        </p:spPr>
        <p:txBody>
          <a:bodyPr/>
          <a:lstStyle/>
          <a:p>
            <a:pPr algn="ctr"/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NIRD archive</a:t>
            </a:r>
          </a:p>
        </p:txBody>
      </p:sp>
      <p:pic>
        <p:nvPicPr>
          <p:cNvPr id="5" name="Content Placeholder 4" descr="A picture containing text, player&#10;&#10;Description automatically generated">
            <a:extLst>
              <a:ext uri="{FF2B5EF4-FFF2-40B4-BE49-F238E27FC236}">
                <a16:creationId xmlns:a16="http://schemas.microsoft.com/office/drawing/2014/main" id="{DCD79641-9B83-EC4B-86A6-9D31E650F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312" y="1250156"/>
            <a:ext cx="6316529" cy="54141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3AF63-F3A2-CA47-9CB5-0611847BF695}"/>
              </a:ext>
            </a:extLst>
          </p:cNvPr>
          <p:cNvSpPr txBox="1"/>
          <p:nvPr/>
        </p:nvSpPr>
        <p:spPr>
          <a:xfrm>
            <a:off x="6815138" y="1250154"/>
            <a:ext cx="5162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rbel" panose="020B0503020204020204" pitchFamily="34" charset="0"/>
              </a:rPr>
              <a:t>National, free depositing repository </a:t>
            </a:r>
          </a:p>
          <a:p>
            <a:endParaRPr lang="en-US" sz="2400" b="1" dirty="0">
              <a:latin typeface="Corbel" panose="020B0503020204020204" pitchFamily="34" charset="0"/>
            </a:endParaRPr>
          </a:p>
          <a:p>
            <a:r>
              <a:rPr lang="en-US" sz="2400" b="1" dirty="0">
                <a:latin typeface="Corbel" panose="020B0503020204020204" pitchFamily="34" charset="0"/>
              </a:rPr>
              <a:t>Domain agnostic</a:t>
            </a:r>
          </a:p>
          <a:p>
            <a:br>
              <a:rPr lang="en-US" sz="2400" b="1" dirty="0">
                <a:latin typeface="Corbel" panose="020B0503020204020204" pitchFamily="34" charset="0"/>
              </a:rPr>
            </a:br>
            <a:r>
              <a:rPr lang="en-US" sz="2400" b="1" dirty="0">
                <a:latin typeface="Corbel" panose="020B0503020204020204" pitchFamily="34" charset="0"/>
              </a:rPr>
              <a:t>Dublin-core metadata standard </a:t>
            </a:r>
          </a:p>
          <a:p>
            <a:endParaRPr lang="en-US" sz="2400" b="1" dirty="0">
              <a:latin typeface="Corbel" panose="020B0503020204020204" pitchFamily="34" charset="0"/>
            </a:endParaRPr>
          </a:p>
          <a:p>
            <a:r>
              <a:rPr lang="en-US" sz="2400" b="1" dirty="0">
                <a:latin typeface="Corbel" panose="020B0503020204020204" pitchFamily="34" charset="0"/>
              </a:rPr>
              <a:t>DOI accessible </a:t>
            </a:r>
          </a:p>
          <a:p>
            <a:endParaRPr lang="en-US" sz="2400" b="1" dirty="0">
              <a:latin typeface="Corbel" panose="020B0503020204020204" pitchFamily="34" charset="0"/>
            </a:endParaRPr>
          </a:p>
          <a:p>
            <a:r>
              <a:rPr lang="en-US" sz="2400" b="1" dirty="0">
                <a:latin typeface="Corbel" panose="020B0503020204020204" pitchFamily="34" charset="0"/>
              </a:rPr>
              <a:t>Supports machine readable metadata harvesting </a:t>
            </a:r>
            <a:endParaRPr lang="en-US" sz="2400" b="1" dirty="0">
              <a:effectLst/>
              <a:latin typeface="Corbel" panose="020B05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3209AD-52B6-2744-B532-9FC1E1C885BF}"/>
              </a:ext>
            </a:extLst>
          </p:cNvPr>
          <p:cNvSpPr txBox="1"/>
          <p:nvPr/>
        </p:nvSpPr>
        <p:spPr>
          <a:xfrm>
            <a:off x="8875713" y="6294991"/>
            <a:ext cx="273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hlinkClick r:id="rId4"/>
              </a:rPr>
              <a:t>https://archive.norstore.no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838119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C8BD0-5697-5E41-B3B5-7F702CBA7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pPr algn="ctr"/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DataverseNO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8B16EDB-4873-B040-BFA0-346E9B0BC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" y="1571625"/>
            <a:ext cx="3341687" cy="4488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B530A0-CB79-9643-AEAE-5A8C8A9F75FA}"/>
              </a:ext>
            </a:extLst>
          </p:cNvPr>
          <p:cNvSpPr txBox="1"/>
          <p:nvPr/>
        </p:nvSpPr>
        <p:spPr>
          <a:xfrm>
            <a:off x="5429249" y="1571625"/>
            <a:ext cx="61325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National/Institutional, free depositing repositories </a:t>
            </a:r>
          </a:p>
          <a:p>
            <a:endParaRPr lang="en-US" sz="2400" dirty="0"/>
          </a:p>
          <a:p>
            <a:r>
              <a:rPr lang="en-US" sz="2400" b="1" dirty="0"/>
              <a:t>Domain agnostic</a:t>
            </a:r>
          </a:p>
          <a:p>
            <a:br>
              <a:rPr lang="en-US" sz="2400" b="1" dirty="0"/>
            </a:br>
            <a:r>
              <a:rPr lang="en-US" sz="2400" b="1" dirty="0"/>
              <a:t>Manually curated by libraries</a:t>
            </a:r>
          </a:p>
          <a:p>
            <a:br>
              <a:rPr lang="en-US" sz="2400" b="1" dirty="0"/>
            </a:br>
            <a:r>
              <a:rPr lang="en-US" sz="2400" b="1" dirty="0"/>
              <a:t>DOI accessible</a:t>
            </a:r>
          </a:p>
          <a:p>
            <a:br>
              <a:rPr lang="en-US" sz="2400" b="1" dirty="0"/>
            </a:br>
            <a:r>
              <a:rPr lang="en-US" sz="2400" b="1" dirty="0"/>
              <a:t>8Gb max/upload - contact support &gt;50Gb </a:t>
            </a:r>
            <a:endParaRPr lang="en-US" sz="2400" dirty="0"/>
          </a:p>
          <a:p>
            <a:endParaRPr lang="en-NO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EEAA3-7C17-4544-A50A-169E6B4BE08F}"/>
              </a:ext>
            </a:extLst>
          </p:cNvPr>
          <p:cNvSpPr txBox="1"/>
          <p:nvPr/>
        </p:nvSpPr>
        <p:spPr>
          <a:xfrm>
            <a:off x="9845675" y="6308209"/>
            <a:ext cx="211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https://dataverse.no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36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03CF0-BE7F-B546-834C-60DB0256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NSD archive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0C75325-152B-104B-8860-EC4F39E1D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1637" y="1690687"/>
            <a:ext cx="5342252" cy="8524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2A68A-2BC2-324F-A437-FA7DEABA436A}"/>
              </a:ext>
            </a:extLst>
          </p:cNvPr>
          <p:cNvSpPr txBox="1"/>
          <p:nvPr/>
        </p:nvSpPr>
        <p:spPr>
          <a:xfrm>
            <a:off x="6243638" y="1690687"/>
            <a:ext cx="526650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rbel" panose="020B0503020204020204" pitchFamily="34" charset="0"/>
              </a:rPr>
              <a:t>Domain agnostic</a:t>
            </a:r>
          </a:p>
          <a:p>
            <a:br>
              <a:rPr lang="en-US" sz="2400" b="1" dirty="0">
                <a:latin typeface="Corbel" panose="020B0503020204020204" pitchFamily="34" charset="0"/>
              </a:rPr>
            </a:br>
            <a:r>
              <a:rPr lang="en-US" sz="2400" b="1" dirty="0">
                <a:latin typeface="Corbel" panose="020B0503020204020204" pitchFamily="34" charset="0"/>
              </a:rPr>
              <a:t>DOI accessible</a:t>
            </a:r>
          </a:p>
          <a:p>
            <a:br>
              <a:rPr lang="en-US" sz="2400" b="1" dirty="0">
                <a:latin typeface="Corbel" panose="020B0503020204020204" pitchFamily="34" charset="0"/>
              </a:rPr>
            </a:br>
            <a:r>
              <a:rPr lang="en-US" sz="2400" b="1" dirty="0">
                <a:latin typeface="Corbel" panose="020B0503020204020204" pitchFamily="34" charset="0"/>
              </a:rPr>
              <a:t>Implemented data access committees </a:t>
            </a:r>
          </a:p>
          <a:p>
            <a:endParaRPr lang="en-US" sz="2400" b="1" dirty="0">
              <a:latin typeface="Corbel" panose="020B0503020204020204" pitchFamily="34" charset="0"/>
            </a:endParaRPr>
          </a:p>
          <a:p>
            <a:r>
              <a:rPr lang="en-US" sz="2400" b="1" dirty="0">
                <a:latin typeface="Corbel" panose="020B0503020204020204" pitchFamily="34" charset="0"/>
              </a:rPr>
              <a:t>Main data type: Questionnaires, ...</a:t>
            </a:r>
            <a:r>
              <a:rPr lang="en-US" sz="2400" b="1" dirty="0"/>
              <a:t> 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06F58-949C-6C41-B038-3F64ABFC0597}"/>
              </a:ext>
            </a:extLst>
          </p:cNvPr>
          <p:cNvSpPr txBox="1"/>
          <p:nvPr/>
        </p:nvSpPr>
        <p:spPr>
          <a:xfrm>
            <a:off x="9482138" y="6308209"/>
            <a:ext cx="2524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hlinkClick r:id="rId4"/>
              </a:rPr>
              <a:t>https://arkivering.nsd.no</a:t>
            </a:r>
            <a:endParaRPr lang="en-NO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E3AEF6C0-2405-2F48-925C-D81B029FA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192" y="2774541"/>
            <a:ext cx="1184187" cy="998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CB4B44-EB8A-2949-A0FD-E9AF7B0ECE70}"/>
              </a:ext>
            </a:extLst>
          </p:cNvPr>
          <p:cNvSpPr txBox="1"/>
          <p:nvPr/>
        </p:nvSpPr>
        <p:spPr>
          <a:xfrm>
            <a:off x="401638" y="5030597"/>
            <a:ext cx="10952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b="1" u="sng" dirty="0">
                <a:latin typeface="Corbel" panose="020B0503020204020204" pitchFamily="34" charset="0"/>
              </a:rPr>
              <a:t>Reorganisation</a:t>
            </a:r>
            <a:r>
              <a:rPr lang="en-NO" sz="2400" b="1" dirty="0">
                <a:latin typeface="Corbel" panose="020B0503020204020204" pitchFamily="34" charset="0"/>
              </a:rPr>
              <a:t>:  from 2022 NSD NSD has merged with Uninett and Unit to form </a:t>
            </a:r>
            <a:r>
              <a:rPr lang="en-NO" sz="2400" b="1" dirty="0">
                <a:latin typeface="Corbel" panose="020B0503020204020204" pitchFamily="34" charset="0"/>
                <a:hlinkClick r:id="rId6"/>
              </a:rPr>
              <a:t>Sikt</a:t>
            </a:r>
            <a:r>
              <a:rPr lang="en-NO" sz="2400" b="1" dirty="0">
                <a:latin typeface="Corbel" panose="020B0503020204020204" pitchFamily="34" charset="0"/>
              </a:rPr>
              <a:t> </a:t>
            </a:r>
          </a:p>
          <a:p>
            <a:r>
              <a:rPr lang="en-NO" sz="2400" b="1" dirty="0">
                <a:latin typeface="Corbel" panose="020B0503020204020204" pitchFamily="34" charset="0"/>
              </a:rPr>
              <a:t>– Norwegian Agency for Shared Services in Education and Research</a:t>
            </a:r>
          </a:p>
        </p:txBody>
      </p:sp>
    </p:spTree>
    <p:extLst>
      <p:ext uri="{BB962C8B-B14F-4D97-AF65-F5344CB8AC3E}">
        <p14:creationId xmlns:p14="http://schemas.microsoft.com/office/powerpoint/2010/main" val="209390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12DD9-A31B-DE47-8F48-66002FE9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8C325-DFE4-8E42-B5CA-36F35C542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043D396-4C84-0042-9984-2ADB8448D8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192" y="0"/>
            <a:ext cx="1217980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E4738A-5125-3D4F-8687-0CF5C40B2D8A}"/>
              </a:ext>
            </a:extLst>
          </p:cNvPr>
          <p:cNvSpPr txBox="1"/>
          <p:nvPr/>
        </p:nvSpPr>
        <p:spPr>
          <a:xfrm>
            <a:off x="2778918" y="4624387"/>
            <a:ext cx="6634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005472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Other types of data</a:t>
            </a:r>
            <a:endParaRPr lang="en-NO" sz="6000" b="1" dirty="0">
              <a:solidFill>
                <a:srgbClr val="156F9D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363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08EF-6248-744D-8E8D-C40FE4C79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1039020"/>
          </a:xfrm>
        </p:spPr>
        <p:txBody>
          <a:bodyPr/>
          <a:lstStyle/>
          <a:p>
            <a:pPr algn="ctr"/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Generic archives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71E7E205-9930-3B47-9D6A-5DBB9217F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356" y="1269999"/>
            <a:ext cx="3183732" cy="44322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80406C-B7B1-7D47-9C41-0D1B00ACACF7}"/>
              </a:ext>
            </a:extLst>
          </p:cNvPr>
          <p:cNvSpPr txBox="1"/>
          <p:nvPr/>
        </p:nvSpPr>
        <p:spPr>
          <a:xfrm>
            <a:off x="6096000" y="1885950"/>
            <a:ext cx="57506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rbel" panose="020B0503020204020204" pitchFamily="34" charset="0"/>
              </a:rPr>
              <a:t>Less standard metadata → Re-usability ⤋ </a:t>
            </a:r>
          </a:p>
          <a:p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b="1" dirty="0">
                <a:latin typeface="Corbel" panose="020B0503020204020204" pitchFamily="34" charset="0"/>
              </a:rPr>
              <a:t>Domain agnostic → Findability ⤋ </a:t>
            </a:r>
          </a:p>
          <a:p>
            <a:endParaRPr lang="en-US" sz="2400" b="1" dirty="0">
              <a:latin typeface="Corbel" panose="020B0503020204020204" pitchFamily="34" charset="0"/>
            </a:endParaRPr>
          </a:p>
          <a:p>
            <a:r>
              <a:rPr lang="en-US" sz="2400" b="1" dirty="0">
                <a:latin typeface="Corbel" panose="020B0503020204020204" pitchFamily="34" charset="0"/>
              </a:rPr>
              <a:t>Guided submission process </a:t>
            </a:r>
          </a:p>
          <a:p>
            <a:endParaRPr lang="en-US" sz="2400" b="1" dirty="0">
              <a:latin typeface="Corbel" panose="020B0503020204020204" pitchFamily="34" charset="0"/>
            </a:endParaRPr>
          </a:p>
          <a:p>
            <a:r>
              <a:rPr lang="en-US" sz="2400" b="1" dirty="0">
                <a:latin typeface="Corbel" panose="020B0503020204020204" pitchFamily="34" charset="0"/>
              </a:rPr>
              <a:t>Commercial factors: Size limitations, ... </a:t>
            </a:r>
            <a:endParaRPr lang="en-US" sz="2400" dirty="0">
              <a:effectLst/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A9AB8-91D1-C643-9E5D-6A641D7423E5}"/>
              </a:ext>
            </a:extLst>
          </p:cNvPr>
          <p:cNvSpPr txBox="1"/>
          <p:nvPr/>
        </p:nvSpPr>
        <p:spPr>
          <a:xfrm>
            <a:off x="514988" y="5913635"/>
            <a:ext cx="26480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hlinkClick r:id="rId3"/>
              </a:rPr>
              <a:t>https://zenodo.orgs/</a:t>
            </a:r>
            <a:endParaRPr lang="en-NO" dirty="0"/>
          </a:p>
          <a:p>
            <a:r>
              <a:rPr lang="en-NO" dirty="0">
                <a:hlinkClick r:id="rId4"/>
              </a:rPr>
              <a:t>https://b2share.eudat.eu/</a:t>
            </a:r>
            <a:endParaRPr lang="en-NO" dirty="0"/>
          </a:p>
          <a:p>
            <a:r>
              <a:rPr lang="en-NO" dirty="0">
                <a:hlinkClick r:id="rId5"/>
              </a:rPr>
              <a:t>https://figshare.com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250903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5CC2-CC4D-CE47-9A31-C1F4F667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20375" cy="749300"/>
          </a:xfrm>
        </p:spPr>
        <p:txBody>
          <a:bodyPr/>
          <a:lstStyle/>
          <a:p>
            <a:pPr algn="ctr"/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Archiving code/scripts</a:t>
            </a:r>
          </a:p>
        </p:txBody>
      </p:sp>
      <p:pic>
        <p:nvPicPr>
          <p:cNvPr id="5" name="Content Placeholder 4" descr="Icon&#10;&#10;Description automatically generated with low confidence">
            <a:extLst>
              <a:ext uri="{FF2B5EF4-FFF2-40B4-BE49-F238E27FC236}">
                <a16:creationId xmlns:a16="http://schemas.microsoft.com/office/drawing/2014/main" id="{9B301A75-253A-DE46-9EE6-0B3647E87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4813" y="1690688"/>
            <a:ext cx="5959398" cy="10096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5B93F-3C31-A745-9AC2-9246248ADF0B}"/>
              </a:ext>
            </a:extLst>
          </p:cNvPr>
          <p:cNvSpPr txBox="1"/>
          <p:nvPr/>
        </p:nvSpPr>
        <p:spPr>
          <a:xfrm>
            <a:off x="3443287" y="3133904"/>
            <a:ext cx="6059672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rbel" panose="020B0503020204020204" pitchFamily="34" charset="0"/>
              </a:rPr>
              <a:t>Good integration - easy to implement </a:t>
            </a:r>
          </a:p>
          <a:p>
            <a:endParaRPr lang="en-US" sz="2800" b="1" dirty="0">
              <a:latin typeface="Corbel" panose="020B0503020204020204" pitchFamily="34" charset="0"/>
            </a:endParaRPr>
          </a:p>
          <a:p>
            <a:r>
              <a:rPr lang="en-US" sz="2800" b="1" dirty="0">
                <a:latin typeface="Corbel" panose="020B0503020204020204" pitchFamily="34" charset="0"/>
              </a:rPr>
              <a:t>Archival of each release </a:t>
            </a:r>
            <a:endParaRPr lang="en-US" sz="2800" dirty="0">
              <a:latin typeface="Corbel" panose="020B0503020204020204" pitchFamily="34" charset="0"/>
            </a:endParaRPr>
          </a:p>
          <a:p>
            <a:endParaRPr lang="en-US" sz="2800" b="1" dirty="0">
              <a:latin typeface="Corbel" panose="020B0503020204020204" pitchFamily="34" charset="0"/>
            </a:endParaRPr>
          </a:p>
          <a:p>
            <a:r>
              <a:rPr lang="en-US" sz="2800" b="1" dirty="0">
                <a:latin typeface="Corbel" panose="020B0503020204020204" pitchFamily="34" charset="0"/>
              </a:rPr>
              <a:t>beta version for </a:t>
            </a:r>
            <a:r>
              <a:rPr lang="en-US" sz="2800" b="1" dirty="0" err="1">
                <a:latin typeface="Corbel" panose="020B0503020204020204" pitchFamily="34" charset="0"/>
              </a:rPr>
              <a:t>gitlab</a:t>
            </a:r>
            <a:r>
              <a:rPr lang="en-US" sz="2800" b="1" dirty="0">
                <a:latin typeface="Corbel" panose="020B0503020204020204" pitchFamily="34" charset="0"/>
              </a:rPr>
              <a:t> </a:t>
            </a:r>
            <a:endParaRPr lang="en-US" sz="2800" dirty="0">
              <a:latin typeface="Corbel" panose="020B0503020204020204" pitchFamily="34" charset="0"/>
            </a:endParaRPr>
          </a:p>
          <a:p>
            <a:endParaRPr lang="en-NO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A3433-19BC-214C-A6D5-5A92BBE2B69A}"/>
              </a:ext>
            </a:extLst>
          </p:cNvPr>
          <p:cNvSpPr txBox="1"/>
          <p:nvPr/>
        </p:nvSpPr>
        <p:spPr>
          <a:xfrm>
            <a:off x="642938" y="5700713"/>
            <a:ext cx="48808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hlinkClick r:id="rId4"/>
              </a:rPr>
              <a:t>https://zenodo.org/</a:t>
            </a:r>
            <a:endParaRPr lang="en-NO" dirty="0"/>
          </a:p>
          <a:p>
            <a:r>
              <a:rPr lang="en-NO" dirty="0">
                <a:hlinkClick r:id="rId5"/>
              </a:rPr>
              <a:t>https://guides.github.com/activities/citable-code/</a:t>
            </a:r>
            <a:endParaRPr lang="en-NO" dirty="0"/>
          </a:p>
          <a:p>
            <a:r>
              <a:rPr lang="en-NO" dirty="0">
                <a:hlinkClick r:id="rId6"/>
              </a:rPr>
              <a:t>https://gitlab.com/sbeniamine/gitlab2zenodo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1895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001394-8B18-A54B-803B-C1129AF47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8" y="201161"/>
            <a:ext cx="2247900" cy="6097245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CFB41B3-6672-8D49-ADE2-497D06EEC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1939567"/>
            <a:ext cx="5676900" cy="350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58645F-C887-EA4D-A9C5-39B9B36BD5C4}"/>
              </a:ext>
            </a:extLst>
          </p:cNvPr>
          <p:cNvSpPr txBox="1"/>
          <p:nvPr/>
        </p:nvSpPr>
        <p:spPr>
          <a:xfrm>
            <a:off x="4042600" y="5557838"/>
            <a:ext cx="4782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 to </a:t>
            </a:r>
            <a:r>
              <a:rPr lang="en-US" dirty="0" err="1"/>
              <a:t>RDMkit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https://rdmkit.elixir-europe.org/</a:t>
            </a:r>
            <a:r>
              <a:rPr lang="en-US" dirty="0"/>
              <a:t> </a:t>
            </a:r>
          </a:p>
          <a:p>
            <a:endParaRPr lang="en-NO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C0FD2-AF3C-8E48-8874-B57A46389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257" y="167349"/>
            <a:ext cx="3729308" cy="299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11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4243-9A30-BE4D-B59F-AE7C19DB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What about sensitive data?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8C5196C-DF4C-864D-8A36-1259F3677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050" y="2699147"/>
            <a:ext cx="4428600" cy="14597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E6248E-44A9-704D-A079-0C16600D716B}"/>
              </a:ext>
            </a:extLst>
          </p:cNvPr>
          <p:cNvSpPr txBox="1"/>
          <p:nvPr/>
        </p:nvSpPr>
        <p:spPr>
          <a:xfrm>
            <a:off x="5543550" y="2057400"/>
            <a:ext cx="6412333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rbel" panose="020B0503020204020204" pitchFamily="34" charset="0"/>
              </a:rPr>
              <a:t>Central metadata accessibility</a:t>
            </a:r>
          </a:p>
          <a:p>
            <a:br>
              <a:rPr lang="en-US" sz="2800" b="1" dirty="0">
                <a:latin typeface="Corbel" panose="020B0503020204020204" pitchFamily="34" charset="0"/>
              </a:rPr>
            </a:br>
            <a:r>
              <a:rPr lang="en-US" sz="2800" b="1" dirty="0">
                <a:latin typeface="Corbel" panose="020B0503020204020204" pitchFamily="34" charset="0"/>
              </a:rPr>
              <a:t>Secure storage</a:t>
            </a:r>
          </a:p>
          <a:p>
            <a:br>
              <a:rPr lang="en-US" sz="2800" b="1" dirty="0">
                <a:latin typeface="Corbel" panose="020B0503020204020204" pitchFamily="34" charset="0"/>
              </a:rPr>
            </a:br>
            <a:r>
              <a:rPr lang="en-US" sz="2800" b="1" dirty="0">
                <a:latin typeface="Corbel" panose="020B0503020204020204" pitchFamily="34" charset="0"/>
              </a:rPr>
              <a:t>Implemented data access committees </a:t>
            </a:r>
          </a:p>
          <a:p>
            <a:endParaRPr lang="en-US" sz="2800" b="1" dirty="0">
              <a:latin typeface="Corbel" panose="020B0503020204020204" pitchFamily="34" charset="0"/>
            </a:endParaRPr>
          </a:p>
          <a:p>
            <a:r>
              <a:rPr lang="en-US" sz="2800" b="1" dirty="0">
                <a:latin typeface="Corbel" panose="020B0503020204020204" pitchFamily="34" charset="0"/>
                <a:hlinkClick r:id="rId4"/>
              </a:rPr>
              <a:t>Norwegian EGA</a:t>
            </a:r>
            <a:r>
              <a:rPr lang="en-US" sz="2800" b="1" dirty="0">
                <a:latin typeface="Corbel" panose="020B0503020204020204" pitchFamily="34" charset="0"/>
              </a:rPr>
              <a:t> </a:t>
            </a:r>
          </a:p>
          <a:p>
            <a:r>
              <a:rPr lang="en-US" sz="2800" b="1" dirty="0">
                <a:latin typeface="Corbel" panose="020B0503020204020204" pitchFamily="34" charset="0"/>
              </a:rPr>
              <a:t>(for data that can not leave the country) </a:t>
            </a:r>
          </a:p>
          <a:p>
            <a:endParaRPr lang="en-NO" b="1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CD8E-DE29-8745-9620-46010CEDEB1D}"/>
              </a:ext>
            </a:extLst>
          </p:cNvPr>
          <p:cNvSpPr txBox="1"/>
          <p:nvPr/>
        </p:nvSpPr>
        <p:spPr>
          <a:xfrm>
            <a:off x="585584" y="4158853"/>
            <a:ext cx="162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NO" dirty="0"/>
              <a:t>ga-archive.org</a:t>
            </a:r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E0905B9B-E0EB-EE44-931A-77C8A771E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0020" y="5715872"/>
            <a:ext cx="3262785" cy="104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36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4243-9A30-BE4D-B59F-AE7C19DB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What about sensitive data?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8C5196C-DF4C-864D-8A36-1259F3677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050" y="2699147"/>
            <a:ext cx="4428600" cy="14597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E6248E-44A9-704D-A079-0C16600D716B}"/>
              </a:ext>
            </a:extLst>
          </p:cNvPr>
          <p:cNvSpPr txBox="1"/>
          <p:nvPr/>
        </p:nvSpPr>
        <p:spPr>
          <a:xfrm>
            <a:off x="5543550" y="2057400"/>
            <a:ext cx="6412333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rbel" panose="020B0503020204020204" pitchFamily="34" charset="0"/>
              </a:rPr>
              <a:t>Central metadata accessibility</a:t>
            </a:r>
          </a:p>
          <a:p>
            <a:br>
              <a:rPr lang="en-US" sz="2800" b="1" dirty="0">
                <a:latin typeface="Corbel" panose="020B0503020204020204" pitchFamily="34" charset="0"/>
              </a:rPr>
            </a:br>
            <a:r>
              <a:rPr lang="en-US" sz="2800" b="1" dirty="0">
                <a:latin typeface="Corbel" panose="020B0503020204020204" pitchFamily="34" charset="0"/>
              </a:rPr>
              <a:t>Secure storage</a:t>
            </a:r>
          </a:p>
          <a:p>
            <a:br>
              <a:rPr lang="en-US" sz="2800" b="1" dirty="0">
                <a:latin typeface="Corbel" panose="020B0503020204020204" pitchFamily="34" charset="0"/>
              </a:rPr>
            </a:br>
            <a:r>
              <a:rPr lang="en-US" sz="2800" b="1" dirty="0">
                <a:latin typeface="Corbel" panose="020B0503020204020204" pitchFamily="34" charset="0"/>
              </a:rPr>
              <a:t>Implemented data access committees </a:t>
            </a:r>
          </a:p>
          <a:p>
            <a:endParaRPr lang="en-US" sz="2800" b="1" dirty="0">
              <a:latin typeface="Corbel" panose="020B0503020204020204" pitchFamily="34" charset="0"/>
            </a:endParaRPr>
          </a:p>
          <a:p>
            <a:r>
              <a:rPr lang="en-US" sz="2800" b="1" dirty="0">
                <a:latin typeface="Corbel" panose="020B0503020204020204" pitchFamily="34" charset="0"/>
                <a:hlinkClick r:id="rId4"/>
              </a:rPr>
              <a:t>Norwegian EGA</a:t>
            </a:r>
            <a:r>
              <a:rPr lang="en-US" sz="2800" b="1" dirty="0">
                <a:latin typeface="Corbel" panose="020B0503020204020204" pitchFamily="34" charset="0"/>
              </a:rPr>
              <a:t> </a:t>
            </a:r>
          </a:p>
          <a:p>
            <a:r>
              <a:rPr lang="en-US" sz="2800" b="1" dirty="0">
                <a:latin typeface="Corbel" panose="020B0503020204020204" pitchFamily="34" charset="0"/>
              </a:rPr>
              <a:t>(for data that can not leave the country) </a:t>
            </a:r>
          </a:p>
          <a:p>
            <a:endParaRPr lang="en-NO" b="1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CD8E-DE29-8745-9620-46010CEDEB1D}"/>
              </a:ext>
            </a:extLst>
          </p:cNvPr>
          <p:cNvSpPr txBox="1"/>
          <p:nvPr/>
        </p:nvSpPr>
        <p:spPr>
          <a:xfrm>
            <a:off x="585584" y="4158853"/>
            <a:ext cx="162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NO" dirty="0"/>
              <a:t>ga-archive.org</a:t>
            </a:r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E0905B9B-E0EB-EE44-931A-77C8A771E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0020" y="5715872"/>
            <a:ext cx="3262785" cy="1049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C4D8C4-A6B6-9D4B-9E1E-FDF774BD5C23}"/>
              </a:ext>
            </a:extLst>
          </p:cNvPr>
          <p:cNvSpPr txBox="1"/>
          <p:nvPr/>
        </p:nvSpPr>
        <p:spPr>
          <a:xfrm>
            <a:off x="2614350" y="2621340"/>
            <a:ext cx="6333863" cy="1569660"/>
          </a:xfrm>
          <a:prstGeom prst="rect">
            <a:avLst/>
          </a:prstGeom>
          <a:solidFill>
            <a:schemeClr val="bg1">
              <a:alpha val="95503"/>
            </a:schemeClr>
          </a:solidFill>
        </p:spPr>
        <p:txBody>
          <a:bodyPr wrap="square" rtlCol="0">
            <a:spAutoFit/>
          </a:bodyPr>
          <a:lstStyle/>
          <a:p>
            <a:r>
              <a:rPr lang="en-NO" sz="3200" b="1" dirty="0">
                <a:solidFill>
                  <a:srgbClr val="FF0000"/>
                </a:solidFill>
                <a:latin typeface="Corbel" panose="020B0503020204020204" pitchFamily="34" charset="0"/>
              </a:rPr>
              <a:t>Ensure your consent form &amp; REC approval allow controlled access archiving!</a:t>
            </a:r>
          </a:p>
        </p:txBody>
      </p:sp>
    </p:spTree>
    <p:extLst>
      <p:ext uri="{BB962C8B-B14F-4D97-AF65-F5344CB8AC3E}">
        <p14:creationId xmlns:p14="http://schemas.microsoft.com/office/powerpoint/2010/main" val="1532772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5E12C81A-2761-304A-B93F-39527932F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825" y="64927"/>
            <a:ext cx="11944350" cy="6728146"/>
          </a:xfrm>
        </p:spPr>
      </p:pic>
    </p:spTree>
    <p:extLst>
      <p:ext uri="{BB962C8B-B14F-4D97-AF65-F5344CB8AC3E}">
        <p14:creationId xmlns:p14="http://schemas.microsoft.com/office/powerpoint/2010/main" val="24063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5D97-D738-B548-85F8-7CA92AF00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106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5472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Why should I deposit my data?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D618C-EE7C-E144-8747-3CEB2624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hangingPunct="0">
              <a:lnSpc>
                <a:spcPct val="150000"/>
              </a:lnSpc>
              <a:spcBef>
                <a:spcPts val="0"/>
              </a:spcBef>
            </a:pPr>
            <a:r>
              <a:rPr lang="en-GB" b="1" dirty="0">
                <a:solidFill>
                  <a:srgbClr val="4D4948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Increased Visibility (SEO), added value → 25% more citations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4D4948"/>
                </a:solidFill>
                <a:latin typeface="Corbel" pitchFamily="34"/>
                <a:ea typeface="EBI-Generic" pitchFamily="2"/>
                <a:cs typeface="EBI-Generic" pitchFamily="2"/>
              </a:rPr>
              <a:t>Funding </a:t>
            </a:r>
            <a:r>
              <a:rPr lang="en-GB" b="1">
                <a:solidFill>
                  <a:srgbClr val="4D4948"/>
                </a:solidFill>
                <a:latin typeface="Corbel" pitchFamily="34"/>
                <a:ea typeface="EBI-Generic" pitchFamily="2"/>
                <a:cs typeface="EBI-Generic" pitchFamily="2"/>
              </a:rPr>
              <a:t>agencies requirement; </a:t>
            </a:r>
            <a:r>
              <a:rPr lang="en-GB" b="1" dirty="0">
                <a:solidFill>
                  <a:srgbClr val="4D4948"/>
                </a:solidFill>
                <a:latin typeface="Corbel" pitchFamily="34"/>
                <a:ea typeface="EBI-Generic" pitchFamily="2"/>
                <a:cs typeface="EBI-Generic" pitchFamily="2"/>
              </a:rPr>
              <a:t>institutions, and journal publishers policies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4D4948"/>
                </a:solidFill>
                <a:latin typeface="Corbel" pitchFamily="34"/>
                <a:ea typeface="EBI-Functional" pitchFamily="2"/>
                <a:cs typeface="EBI-Functional" pitchFamily="2"/>
              </a:rPr>
              <a:t>Safe money on storage</a:t>
            </a:r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F3929-BF0E-3E48-989E-519E9700696B}"/>
              </a:ext>
            </a:extLst>
          </p:cNvPr>
          <p:cNvSpPr txBox="1"/>
          <p:nvPr/>
        </p:nvSpPr>
        <p:spPr>
          <a:xfrm>
            <a:off x="7525752" y="6492875"/>
            <a:ext cx="4469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doi.org</a:t>
            </a:r>
            <a:r>
              <a:rPr lang="en-US" dirty="0"/>
              <a:t>/10.1371/journal.pone.0230416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063708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9159-3DEC-BB46-9643-2C67FCB27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493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5472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Where should I deposit my data?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DE69B-6DA0-5847-A04B-1F52EDC80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695" y="1239253"/>
            <a:ext cx="11089105" cy="4937710"/>
          </a:xfrm>
        </p:spPr>
        <p:txBody>
          <a:bodyPr/>
          <a:lstStyle/>
          <a:p>
            <a:pPr marL="0" lvl="0" indent="0" hangingPunc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b="1" dirty="0">
                <a:solidFill>
                  <a:srgbClr val="4D4948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Preferably somewhere where 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b="1" dirty="0">
                <a:solidFill>
                  <a:srgbClr val="4D4948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most things are taken care of?  </a:t>
            </a:r>
          </a:p>
          <a:p>
            <a:endParaRPr lang="en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6FE8B-D801-0747-A8F7-907BABC828BD}"/>
              </a:ext>
            </a:extLst>
          </p:cNvPr>
          <p:cNvSpPr txBox="1"/>
          <p:nvPr/>
        </p:nvSpPr>
        <p:spPr>
          <a:xfrm>
            <a:off x="3627770" y="6425730"/>
            <a:ext cx="8299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effectLst/>
                <a:latin typeface="Corbel" panose="020B0503020204020204" pitchFamily="34" charset="0"/>
                <a:hlinkClick r:id="rId2"/>
              </a:rPr>
              <a:t>FAIR illustrations icons from ARDC 2018 licensed under Creative Commons Attribution 4.0 International License </a:t>
            </a:r>
            <a:endParaRPr lang="en-US" sz="1400" dirty="0">
              <a:effectLst/>
            </a:endParaRPr>
          </a:p>
        </p:txBody>
      </p:sp>
      <p:pic>
        <p:nvPicPr>
          <p:cNvPr id="13" name="Picture 12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29A343A6-B5A8-4B49-814E-24CA33B60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162" y="1239252"/>
            <a:ext cx="6978085" cy="493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00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9FFC-B22B-324D-B8EF-86A1C9E6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847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5472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Where should I deposit my data?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04E70-D976-A441-8D92-52E2A7BB2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6862763" cy="4486275"/>
          </a:xfrm>
        </p:spPr>
        <p:txBody>
          <a:bodyPr>
            <a:norm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1641 databases for molecular biology</a:t>
            </a:r>
          </a:p>
          <a:p>
            <a:r>
              <a:rPr lang="en-US" dirty="0">
                <a:latin typeface="Corbel" panose="020B0503020204020204" pitchFamily="34" charset="0"/>
              </a:rPr>
              <a:t>Each journal publisher has its own policies and recommendations</a:t>
            </a:r>
          </a:p>
          <a:p>
            <a:r>
              <a:rPr lang="en-US" dirty="0">
                <a:latin typeface="Corbel" panose="020B0503020204020204" pitchFamily="34" charset="0"/>
                <a:hlinkClick r:id="rId3"/>
              </a:rPr>
              <a:t>f</a:t>
            </a:r>
            <a:r>
              <a:rPr lang="en-NO" dirty="0">
                <a:latin typeface="Corbel" panose="020B0503020204020204" pitchFamily="34" charset="0"/>
                <a:hlinkClick r:id="rId3"/>
              </a:rPr>
              <a:t>airsharing.org</a:t>
            </a:r>
            <a:r>
              <a:rPr lang="en-NO" dirty="0">
                <a:latin typeface="Corbel" panose="020B0503020204020204" pitchFamily="34" charset="0"/>
              </a:rPr>
              <a:t> : 1863 registered database</a:t>
            </a:r>
          </a:p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</a:rPr>
              <a:t>     Community-developed platform (including standards, repositories and policies across all disciplines)</a:t>
            </a:r>
          </a:p>
          <a:p>
            <a:r>
              <a:rPr lang="en-US" dirty="0">
                <a:latin typeface="Corbel" panose="020B0503020204020204" pitchFamily="34" charset="0"/>
                <a:hlinkClick r:id="rId4"/>
              </a:rPr>
              <a:t>r</a:t>
            </a:r>
            <a:r>
              <a:rPr lang="en-NO" dirty="0">
                <a:latin typeface="Corbel" panose="020B0503020204020204" pitchFamily="34" charset="0"/>
                <a:hlinkClick r:id="rId4"/>
              </a:rPr>
              <a:t>e3data.org</a:t>
            </a:r>
            <a:r>
              <a:rPr lang="en-NO" dirty="0">
                <a:latin typeface="Corbel" panose="020B0503020204020204" pitchFamily="34" charset="0"/>
              </a:rPr>
              <a:t> : 2834 registered database</a:t>
            </a:r>
          </a:p>
          <a:p>
            <a:pPr marL="0" indent="0">
              <a:buNone/>
            </a:pPr>
            <a:r>
              <a:rPr lang="en-NO" dirty="0">
                <a:latin typeface="Corbel" panose="020B0503020204020204" pitchFamily="34" charset="0"/>
              </a:rPr>
              <a:t>   </a:t>
            </a:r>
            <a:r>
              <a:rPr lang="en-NO" sz="2000" dirty="0">
                <a:latin typeface="Corbel" panose="020B0503020204020204" pitchFamily="34" charset="0"/>
              </a:rPr>
              <a:t>Registry of Research Data Repositories (overview of existing international repositories of research data from all academic disciplines). </a:t>
            </a:r>
          </a:p>
          <a:p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5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700443A4-9BAA-8845-BA33-3E6D3C0E5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963" y="4157032"/>
            <a:ext cx="2768600" cy="901700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B8B0C87F-C269-1B4E-905F-62E93410F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663" y="2979737"/>
            <a:ext cx="2997200" cy="736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0D7F5C-06EA-E944-BDC1-38C6DEBC1FB1}"/>
              </a:ext>
            </a:extLst>
          </p:cNvPr>
          <p:cNvSpPr txBox="1"/>
          <p:nvPr/>
        </p:nvSpPr>
        <p:spPr>
          <a:xfrm>
            <a:off x="0" y="6231265"/>
            <a:ext cx="9878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7"/>
              </a:rPr>
              <a:t>Rigden D.J. &amp; Fernández X.M., </a:t>
            </a:r>
            <a:r>
              <a:rPr lang="en-NO" sz="1400" dirty="0">
                <a:hlinkClick r:id="rId7"/>
              </a:rPr>
              <a:t>The 2021 Nucleic Acids Research database issue and the online molecular biology database collection. </a:t>
            </a:r>
          </a:p>
          <a:p>
            <a:r>
              <a:rPr lang="en-NO" sz="1400" dirty="0">
                <a:hlinkClick r:id="rId7"/>
              </a:rPr>
              <a:t>Nucleic Acids Research 49, D1-D9 (2021) </a:t>
            </a:r>
            <a:endParaRPr lang="en-NO" sz="1400" dirty="0"/>
          </a:p>
        </p:txBody>
      </p:sp>
    </p:spTree>
    <p:extLst>
      <p:ext uri="{BB962C8B-B14F-4D97-AF65-F5344CB8AC3E}">
        <p14:creationId xmlns:p14="http://schemas.microsoft.com/office/powerpoint/2010/main" val="2350599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6A22-F309-9F45-BF64-DC2BBB96B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387"/>
            <a:ext cx="10515600" cy="606425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>
                <a:solidFill>
                  <a:srgbClr val="005472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Where should I deposit my data?</a:t>
            </a:r>
            <a:endParaRPr lang="en-NO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9E3A6C1-81E3-5C48-9E99-A4898736F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804" y="1262368"/>
            <a:ext cx="11572392" cy="5595632"/>
          </a:xfrm>
        </p:spPr>
      </p:pic>
    </p:spTree>
    <p:extLst>
      <p:ext uri="{BB962C8B-B14F-4D97-AF65-F5344CB8AC3E}">
        <p14:creationId xmlns:p14="http://schemas.microsoft.com/office/powerpoint/2010/main" val="1401671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6A22-F309-9F45-BF64-DC2BBB96B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387"/>
            <a:ext cx="10515600" cy="606425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>
                <a:solidFill>
                  <a:srgbClr val="005472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Where should I deposit my data?</a:t>
            </a:r>
            <a:endParaRPr lang="en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3A6C1-81E3-5C48-9E99-A4898736F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38716" y="1262368"/>
            <a:ext cx="11514567" cy="5595632"/>
          </a:xfrm>
        </p:spPr>
      </p:pic>
    </p:spTree>
    <p:extLst>
      <p:ext uri="{BB962C8B-B14F-4D97-AF65-F5344CB8AC3E}">
        <p14:creationId xmlns:p14="http://schemas.microsoft.com/office/powerpoint/2010/main" val="1528175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6A22-F309-9F45-BF64-DC2BBB96B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387"/>
            <a:ext cx="10515600" cy="606425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>
                <a:solidFill>
                  <a:srgbClr val="005472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Where should I deposit my data?</a:t>
            </a:r>
            <a:endParaRPr lang="en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3A6C1-81E3-5C48-9E99-A4898736F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09804" y="1278359"/>
            <a:ext cx="11572392" cy="5563650"/>
          </a:xfrm>
        </p:spPr>
      </p:pic>
    </p:spTree>
    <p:extLst>
      <p:ext uri="{BB962C8B-B14F-4D97-AF65-F5344CB8AC3E}">
        <p14:creationId xmlns:p14="http://schemas.microsoft.com/office/powerpoint/2010/main" val="1386304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26461</TotalTime>
  <Words>1757</Words>
  <Application>Microsoft Macintosh PowerPoint</Application>
  <PresentationFormat>Widescreen</PresentationFormat>
  <Paragraphs>209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Corbel</vt:lpstr>
      <vt:lpstr>Office Theme</vt:lpstr>
      <vt:lpstr>PowerPoint Presentation</vt:lpstr>
      <vt:lpstr>PowerPoint Presentation</vt:lpstr>
      <vt:lpstr>PowerPoint Presentation</vt:lpstr>
      <vt:lpstr>Why should I deposit my data?</vt:lpstr>
      <vt:lpstr>Where should I deposit my data?</vt:lpstr>
      <vt:lpstr>Where should I deposit my data?</vt:lpstr>
      <vt:lpstr>Where should I deposit my data?</vt:lpstr>
      <vt:lpstr>Where should I deposit my data?</vt:lpstr>
      <vt:lpstr>Where should I deposit my data?</vt:lpstr>
      <vt:lpstr>PowerPoint Presentation</vt:lpstr>
      <vt:lpstr>Sequencing data: Multiple Repositories – similar datatypes</vt:lpstr>
      <vt:lpstr>Sequencing data: Multiple Repositories – similar datatypes</vt:lpstr>
      <vt:lpstr>Sequencing data: Multiple Repositories – similar datatypes</vt:lpstr>
      <vt:lpstr>Proteomics data: Multiple Repositories – similar datatypes</vt:lpstr>
      <vt:lpstr>Proteomics data: Multiple Repositories – similar datatypes</vt:lpstr>
      <vt:lpstr>Neuroscience data: Multiple organisations association</vt:lpstr>
      <vt:lpstr>PowerPoint Presentation</vt:lpstr>
      <vt:lpstr>PowerPoint Presentation</vt:lpstr>
      <vt:lpstr>Elixir Data resource services</vt:lpstr>
      <vt:lpstr>Elixir Deposition Databases</vt:lpstr>
      <vt:lpstr>PowerPoint Presentation</vt:lpstr>
      <vt:lpstr>PowerPoint Presentation</vt:lpstr>
      <vt:lpstr>PowerPoint Presentation</vt:lpstr>
      <vt:lpstr>NIRD archive</vt:lpstr>
      <vt:lpstr>DataverseNO</vt:lpstr>
      <vt:lpstr>NSD archive</vt:lpstr>
      <vt:lpstr>PowerPoint Presentation</vt:lpstr>
      <vt:lpstr>Generic archives</vt:lpstr>
      <vt:lpstr>Archiving code/scripts</vt:lpstr>
      <vt:lpstr>What about sensitive data?</vt:lpstr>
      <vt:lpstr>What about sensitive data?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Thu-Hien To</dc:creator>
  <cp:lastModifiedBy>Thu-Hien To</cp:lastModifiedBy>
  <cp:revision>384</cp:revision>
  <dcterms:created xsi:type="dcterms:W3CDTF">2022-02-07T09:51:05Z</dcterms:created>
  <dcterms:modified xsi:type="dcterms:W3CDTF">2022-04-05T07:27:58Z</dcterms:modified>
</cp:coreProperties>
</file>